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2.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Lst>
  <p:notesMasterIdLst>
    <p:notesMasterId r:id="rId28"/>
  </p:notesMasterIdLst>
  <p:sldIdLst>
    <p:sldId id="262" r:id="rId8"/>
    <p:sldId id="257" r:id="rId9"/>
    <p:sldId id="271" r:id="rId10"/>
    <p:sldId id="283" r:id="rId11"/>
    <p:sldId id="264" r:id="rId12"/>
    <p:sldId id="298" r:id="rId13"/>
    <p:sldId id="261" r:id="rId14"/>
    <p:sldId id="292" r:id="rId15"/>
    <p:sldId id="293" r:id="rId16"/>
    <p:sldId id="296" r:id="rId17"/>
    <p:sldId id="294" r:id="rId18"/>
    <p:sldId id="295" r:id="rId19"/>
    <p:sldId id="284" r:id="rId20"/>
    <p:sldId id="286" r:id="rId21"/>
    <p:sldId id="290" r:id="rId22"/>
    <p:sldId id="289" r:id="rId23"/>
    <p:sldId id="288" r:id="rId24"/>
    <p:sldId id="287" r:id="rId25"/>
    <p:sldId id="291" r:id="rId26"/>
    <p:sldId id="297" r:id="rId27"/>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88FBA43-E2D4-41EC-BC6C-35E24AF26D15}">
          <p14:sldIdLst>
            <p14:sldId id="262"/>
            <p14:sldId id="257"/>
            <p14:sldId id="271"/>
            <p14:sldId id="283"/>
            <p14:sldId id="264"/>
            <p14:sldId id="298"/>
            <p14:sldId id="261"/>
            <p14:sldId id="292"/>
            <p14:sldId id="293"/>
            <p14:sldId id="296"/>
            <p14:sldId id="294"/>
            <p14:sldId id="295"/>
            <p14:sldId id="284"/>
            <p14:sldId id="286"/>
            <p14:sldId id="290"/>
            <p14:sldId id="289"/>
            <p14:sldId id="288"/>
            <p14:sldId id="287"/>
            <p14:sldId id="291"/>
            <p14:sldId id="29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5205" autoAdjust="0"/>
  </p:normalViewPr>
  <p:slideViewPr>
    <p:cSldViewPr snapToGrid="0">
      <p:cViewPr varScale="1">
        <p:scale>
          <a:sx n="105" d="100"/>
          <a:sy n="105" d="100"/>
        </p:scale>
        <p:origin x="6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BC694-193C-4E6C-9FE1-247F8A6747B7}" type="datetimeFigureOut">
              <a:rPr lang="en-US" smtClean="0"/>
              <a:t>3/28/2020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D6179-7C92-4F73-8BB8-12FDFF794E52}" type="slidenum">
              <a:rPr lang="en-US" smtClean="0"/>
              <a:t>‹#›</a:t>
            </a:fld>
            <a:endParaRPr lang="en-US"/>
          </a:p>
        </p:txBody>
      </p:sp>
    </p:spTree>
    <p:extLst>
      <p:ext uri="{BB962C8B-B14F-4D97-AF65-F5344CB8AC3E}">
        <p14:creationId xmlns:p14="http://schemas.microsoft.com/office/powerpoint/2010/main" val="2543898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requester should state their recommendation clearly, simply, and completely.  The requester should also highlight </a:t>
            </a:r>
            <a:r>
              <a:rPr lang="en-US" b="1" u="sng" dirty="0"/>
              <a:t>all</a:t>
            </a:r>
            <a:r>
              <a:rPr lang="en-US" b="0" u="none" dirty="0"/>
              <a:t> the affected operations which you are making the request to restart.  The requester should include in their “voice-over” of the slide when it is presented the cross functional team who is supporting this recommendation.</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791290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14</a:t>
            </a:fld>
            <a:endParaRPr lang="en-US"/>
          </a:p>
        </p:txBody>
      </p:sp>
    </p:spTree>
    <p:extLst>
      <p:ext uri="{BB962C8B-B14F-4D97-AF65-F5344CB8AC3E}">
        <p14:creationId xmlns:p14="http://schemas.microsoft.com/office/powerpoint/2010/main" val="3894425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15</a:t>
            </a:fld>
            <a:endParaRPr lang="en-US"/>
          </a:p>
        </p:txBody>
      </p:sp>
    </p:spTree>
    <p:extLst>
      <p:ext uri="{BB962C8B-B14F-4D97-AF65-F5344CB8AC3E}">
        <p14:creationId xmlns:p14="http://schemas.microsoft.com/office/powerpoint/2010/main" val="3929699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16</a:t>
            </a:fld>
            <a:endParaRPr lang="en-US"/>
          </a:p>
        </p:txBody>
      </p:sp>
    </p:spTree>
    <p:extLst>
      <p:ext uri="{BB962C8B-B14F-4D97-AF65-F5344CB8AC3E}">
        <p14:creationId xmlns:p14="http://schemas.microsoft.com/office/powerpoint/2010/main" val="1589573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17</a:t>
            </a:fld>
            <a:endParaRPr lang="en-US"/>
          </a:p>
        </p:txBody>
      </p:sp>
    </p:spTree>
    <p:extLst>
      <p:ext uri="{BB962C8B-B14F-4D97-AF65-F5344CB8AC3E}">
        <p14:creationId xmlns:p14="http://schemas.microsoft.com/office/powerpoint/2010/main" val="1035642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18</a:t>
            </a:fld>
            <a:endParaRPr lang="en-US"/>
          </a:p>
        </p:txBody>
      </p:sp>
    </p:spTree>
    <p:extLst>
      <p:ext uri="{BB962C8B-B14F-4D97-AF65-F5344CB8AC3E}">
        <p14:creationId xmlns:p14="http://schemas.microsoft.com/office/powerpoint/2010/main" val="3936407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19</a:t>
            </a:fld>
            <a:endParaRPr lang="en-US"/>
          </a:p>
        </p:txBody>
      </p:sp>
    </p:spTree>
    <p:extLst>
      <p:ext uri="{BB962C8B-B14F-4D97-AF65-F5344CB8AC3E}">
        <p14:creationId xmlns:p14="http://schemas.microsoft.com/office/powerpoint/2010/main" val="188740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assessment of R/Y/G is against the details outlined in the 2020 Pandemic Operations Restart Guideline.doc word document.  It is up to the requestor and their supply chain &amp;/or business unit leadership team to make the appraisal of R/Y/G against the deliverables.  The assessment is intended to be done across all related operations necessary for the end-to-end supply chain flow to be authorized.  </a:t>
            </a:r>
          </a:p>
        </p:txBody>
      </p:sp>
      <p:sp>
        <p:nvSpPr>
          <p:cNvPr id="4" name="Slide Number Placeholder 3"/>
          <p:cNvSpPr>
            <a:spLocks noGrp="1"/>
          </p:cNvSpPr>
          <p:nvPr>
            <p:ph type="sldNum" sz="quarter" idx="5"/>
          </p:nvPr>
        </p:nvSpPr>
        <p:spPr/>
        <p:txBody>
          <a:bodyPr/>
          <a:lstStyle/>
          <a:p>
            <a:fld id="{C69D6179-7C92-4F73-8BB8-12FDFF794E52}" type="slidenum">
              <a:rPr lang="en-US" smtClean="0"/>
              <a:t>3</a:t>
            </a:fld>
            <a:endParaRPr lang="en-US"/>
          </a:p>
        </p:txBody>
      </p:sp>
    </p:spTree>
    <p:extLst>
      <p:ext uri="{BB962C8B-B14F-4D97-AF65-F5344CB8AC3E}">
        <p14:creationId xmlns:p14="http://schemas.microsoft.com/office/powerpoint/2010/main" val="1440267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requester should state their recommendation clearly, simply, and completely.  The requester should also highlight </a:t>
            </a:r>
            <a:r>
              <a:rPr lang="en-US" b="1" u="sng" dirty="0"/>
              <a:t>all</a:t>
            </a:r>
            <a:r>
              <a:rPr lang="en-US" b="0" u="none" dirty="0"/>
              <a:t> the affected operations for which you are making the request to restart.  The requester should include in their “voice-over” of the slide when it is presented the cross functional team who is supporting this recommendation.</a:t>
            </a:r>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21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E02D-20C0-F840-AFAC-BEA99C74FDC2}"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498729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8</a:t>
            </a:fld>
            <a:endParaRPr lang="en-US"/>
          </a:p>
        </p:txBody>
      </p:sp>
    </p:spTree>
    <p:extLst>
      <p:ext uri="{BB962C8B-B14F-4D97-AF65-F5344CB8AC3E}">
        <p14:creationId xmlns:p14="http://schemas.microsoft.com/office/powerpoint/2010/main" val="663492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9</a:t>
            </a:fld>
            <a:endParaRPr lang="en-US"/>
          </a:p>
        </p:txBody>
      </p:sp>
    </p:spTree>
    <p:extLst>
      <p:ext uri="{BB962C8B-B14F-4D97-AF65-F5344CB8AC3E}">
        <p14:creationId xmlns:p14="http://schemas.microsoft.com/office/powerpoint/2010/main" val="2307803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11</a:t>
            </a:fld>
            <a:endParaRPr lang="en-US"/>
          </a:p>
        </p:txBody>
      </p:sp>
    </p:spTree>
    <p:extLst>
      <p:ext uri="{BB962C8B-B14F-4D97-AF65-F5344CB8AC3E}">
        <p14:creationId xmlns:p14="http://schemas.microsoft.com/office/powerpoint/2010/main" val="63497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12</a:t>
            </a:fld>
            <a:endParaRPr lang="en-US"/>
          </a:p>
        </p:txBody>
      </p:sp>
    </p:spTree>
    <p:extLst>
      <p:ext uri="{BB962C8B-B14F-4D97-AF65-F5344CB8AC3E}">
        <p14:creationId xmlns:p14="http://schemas.microsoft.com/office/powerpoint/2010/main" val="2160918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monitoring, daily, UAW, Ford, GM, and FCA reactions and reporting to assess risk</a:t>
            </a:r>
          </a:p>
          <a:p>
            <a:r>
              <a:rPr lang="en-US" dirty="0"/>
              <a:t>Account Team and CMEP Material planning meeting with FCA daily for latest updates</a:t>
            </a:r>
          </a:p>
          <a:p>
            <a:endParaRPr lang="en-US" dirty="0"/>
          </a:p>
          <a:p>
            <a:endParaRPr lang="en-US" dirty="0"/>
          </a:p>
        </p:txBody>
      </p:sp>
      <p:sp>
        <p:nvSpPr>
          <p:cNvPr id="4" name="Slide Number Placeholder 3"/>
          <p:cNvSpPr>
            <a:spLocks noGrp="1"/>
          </p:cNvSpPr>
          <p:nvPr>
            <p:ph type="sldNum" sz="quarter" idx="5"/>
          </p:nvPr>
        </p:nvSpPr>
        <p:spPr/>
        <p:txBody>
          <a:bodyPr/>
          <a:lstStyle/>
          <a:p>
            <a:fld id="{C69D6179-7C92-4F73-8BB8-12FDFF794E52}" type="slidenum">
              <a:rPr lang="en-US" smtClean="0"/>
              <a:t>13</a:t>
            </a:fld>
            <a:endParaRPr lang="en-US"/>
          </a:p>
        </p:txBody>
      </p:sp>
    </p:spTree>
    <p:extLst>
      <p:ext uri="{BB962C8B-B14F-4D97-AF65-F5344CB8AC3E}">
        <p14:creationId xmlns:p14="http://schemas.microsoft.com/office/powerpoint/2010/main" val="326937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2" name="Title Placeholder 18"/>
          <p:cNvSpPr>
            <a:spLocks noGrp="1"/>
          </p:cNvSpPr>
          <p:nvPr>
            <p:ph type="title"/>
          </p:nvPr>
        </p:nvSpPr>
        <p:spPr>
          <a:xfrm>
            <a:off x="609600" y="366185"/>
            <a:ext cx="10972800" cy="1325033"/>
          </a:xfrm>
          <a:prstGeom prst="rect">
            <a:avLst/>
          </a:prstGeom>
        </p:spPr>
        <p:txBody>
          <a:bodyPr vert="horz" lIns="91440" tIns="45720" rIns="91440" bIns="45720" rtlCol="0" anchor="t">
            <a:normAutofit/>
          </a:bodyPr>
          <a:lstStyle>
            <a:lvl1pPr>
              <a:lnSpc>
                <a:spcPts val="4800"/>
              </a:lnSpc>
              <a:defRPr/>
            </a:lvl1pPr>
          </a:lstStyle>
          <a:p>
            <a:r>
              <a:rPr lang="en-US"/>
              <a:t>Click to edit Master title style</a:t>
            </a:r>
            <a:endParaRPr lang="en-US" dirty="0"/>
          </a:p>
        </p:txBody>
      </p:sp>
      <p:sp>
        <p:nvSpPr>
          <p:cNvPr id="4" name="Text Placeholder 3"/>
          <p:cNvSpPr>
            <a:spLocks noGrp="1"/>
          </p:cNvSpPr>
          <p:nvPr>
            <p:ph type="body" sz="quarter" idx="11"/>
          </p:nvPr>
        </p:nvSpPr>
        <p:spPr>
          <a:xfrm>
            <a:off x="609600" y="1901825"/>
            <a:ext cx="10972801" cy="4425950"/>
          </a:xfrm>
          <a:prstGeom prst="rect">
            <a:avLst/>
          </a:prstGeom>
        </p:spPr>
        <p:txBody>
          <a:bodyPr>
            <a:normAutofit/>
          </a:bodyPr>
          <a:lstStyle>
            <a:lvl1pPr>
              <a:lnSpc>
                <a:spcPct val="100000"/>
              </a:lnSpc>
              <a:defRPr sz="1800"/>
            </a:lvl1pPr>
            <a:lvl2pPr>
              <a:lnSpc>
                <a:spcPct val="100000"/>
              </a:lnSpc>
              <a:defRPr sz="1800"/>
            </a:lvl2pPr>
            <a:lvl3pPr>
              <a:lnSpc>
                <a:spcPct val="100000"/>
              </a:lnSpc>
              <a:defRPr sz="1600"/>
            </a:lvl3pPr>
            <a:lvl4pPr>
              <a:lnSpc>
                <a:spcPct val="100000"/>
              </a:lnSpc>
              <a:defRPr sz="1600"/>
            </a:lvl4pPr>
            <a:lvl5pPr>
              <a:lnSpc>
                <a:spcPct val="100000"/>
              </a:lnSpc>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2" hasCustomPrompt="1"/>
          </p:nvPr>
        </p:nvSpPr>
        <p:spPr>
          <a:xfrm>
            <a:off x="8703225" y="6583362"/>
            <a:ext cx="1354858" cy="244682"/>
          </a:xfrm>
          <a:prstGeom prst="rect">
            <a:avLst/>
          </a:prstGeom>
        </p:spPr>
        <p:txBody>
          <a:bodyPr vert="horz" wrap="none">
            <a:spAutoFit/>
          </a:bodyPr>
          <a:lstStyle>
            <a:lvl1pPr marL="0" indent="0" algn="r">
              <a:buNone/>
              <a:defRPr sz="1100">
                <a:solidFill>
                  <a:schemeClr val="accent5"/>
                </a:solidFill>
              </a:defRPr>
            </a:lvl1pPr>
          </a:lstStyle>
          <a:p>
            <a:pPr lvl="0"/>
            <a:r>
              <a:rPr lang="en-US" dirty="0"/>
              <a:t>Data Classification</a:t>
            </a:r>
          </a:p>
        </p:txBody>
      </p:sp>
    </p:spTree>
    <p:extLst>
      <p:ext uri="{BB962C8B-B14F-4D97-AF65-F5344CB8AC3E}">
        <p14:creationId xmlns:p14="http://schemas.microsoft.com/office/powerpoint/2010/main" val="307527810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4800"/>
              </a:lnSpc>
              <a:defRPr/>
            </a:lvl1pPr>
          </a:lstStyle>
          <a:p>
            <a:r>
              <a:rPr lang="en-US"/>
              <a:t>Click to edit Master title style</a:t>
            </a:r>
          </a:p>
        </p:txBody>
      </p:sp>
      <p:sp>
        <p:nvSpPr>
          <p:cNvPr id="3" name="Text Placeholder 8"/>
          <p:cNvSpPr>
            <a:spLocks noGrp="1"/>
          </p:cNvSpPr>
          <p:nvPr>
            <p:ph type="body" sz="quarter" idx="12" hasCustomPrompt="1"/>
          </p:nvPr>
        </p:nvSpPr>
        <p:spPr>
          <a:xfrm>
            <a:off x="8703225" y="6583362"/>
            <a:ext cx="1354858" cy="244682"/>
          </a:xfrm>
          <a:prstGeom prst="rect">
            <a:avLst/>
          </a:prstGeom>
        </p:spPr>
        <p:txBody>
          <a:bodyPr vert="horz" wrap="none">
            <a:spAutoFit/>
          </a:bodyPr>
          <a:lstStyle>
            <a:lvl1pPr marL="0" indent="0" algn="r">
              <a:buNone/>
              <a:defRPr sz="1100">
                <a:solidFill>
                  <a:schemeClr val="accent5"/>
                </a:solidFill>
              </a:defRPr>
            </a:lvl1pPr>
          </a:lstStyle>
          <a:p>
            <a:pPr lvl="0"/>
            <a:r>
              <a:rPr lang="en-US" dirty="0"/>
              <a:t>Data Classification</a:t>
            </a:r>
          </a:p>
        </p:txBody>
      </p:sp>
    </p:spTree>
    <p:extLst>
      <p:ext uri="{BB962C8B-B14F-4D97-AF65-F5344CB8AC3E}">
        <p14:creationId xmlns:p14="http://schemas.microsoft.com/office/powerpoint/2010/main" val="2447463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4800"/>
              </a:lnSpc>
              <a:defRPr/>
            </a:lvl1pPr>
          </a:lstStyle>
          <a:p>
            <a:r>
              <a:rPr lang="en-US"/>
              <a:t>Click to edit Master title style</a:t>
            </a:r>
          </a:p>
        </p:txBody>
      </p:sp>
      <p:sp>
        <p:nvSpPr>
          <p:cNvPr id="3" name="Text Placeholder 3"/>
          <p:cNvSpPr>
            <a:spLocks noGrp="1"/>
          </p:cNvSpPr>
          <p:nvPr>
            <p:ph type="body" sz="quarter" idx="11"/>
          </p:nvPr>
        </p:nvSpPr>
        <p:spPr>
          <a:xfrm>
            <a:off x="609600" y="1901825"/>
            <a:ext cx="10972801" cy="4425950"/>
          </a:xfrm>
          <a:prstGeom prst="rect">
            <a:avLst/>
          </a:prstGeom>
        </p:spPr>
        <p:txBody>
          <a:bodyPr>
            <a:normAutofit/>
          </a:bodyPr>
          <a:lstStyle>
            <a:lvl1pPr marL="0" indent="0">
              <a:lnSpc>
                <a:spcPct val="100000"/>
              </a:lnSpc>
              <a:buNone/>
              <a:defRPr sz="1800"/>
            </a:lvl1pPr>
            <a:lvl2pPr marL="457200" indent="0">
              <a:lnSpc>
                <a:spcPct val="100000"/>
              </a:lnSpc>
              <a:buNone/>
              <a:defRPr sz="1800"/>
            </a:lvl2pPr>
            <a:lvl3pPr marL="914400" indent="0">
              <a:lnSpc>
                <a:spcPct val="100000"/>
              </a:lnSpc>
              <a:buNone/>
              <a:defRPr sz="1600"/>
            </a:lvl3pPr>
            <a:lvl4pPr marL="1371600" indent="0">
              <a:lnSpc>
                <a:spcPct val="100000"/>
              </a:lnSpc>
              <a:buNone/>
              <a:defRPr sz="1600"/>
            </a:lvl4pPr>
            <a:lvl5pPr marL="1828800"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8"/>
          <p:cNvSpPr>
            <a:spLocks noGrp="1"/>
          </p:cNvSpPr>
          <p:nvPr>
            <p:ph type="body" sz="quarter" idx="12" hasCustomPrompt="1"/>
          </p:nvPr>
        </p:nvSpPr>
        <p:spPr>
          <a:xfrm>
            <a:off x="8703225" y="6583362"/>
            <a:ext cx="1354858" cy="244682"/>
          </a:xfrm>
          <a:prstGeom prst="rect">
            <a:avLst/>
          </a:prstGeom>
        </p:spPr>
        <p:txBody>
          <a:bodyPr vert="horz" wrap="none">
            <a:spAutoFit/>
          </a:bodyPr>
          <a:lstStyle>
            <a:lvl1pPr marL="0" indent="0" algn="r">
              <a:buNone/>
              <a:defRPr sz="1100">
                <a:solidFill>
                  <a:schemeClr val="accent5"/>
                </a:solidFill>
              </a:defRPr>
            </a:lvl1pPr>
          </a:lstStyle>
          <a:p>
            <a:pPr lvl="0"/>
            <a:r>
              <a:rPr lang="en-US" dirty="0"/>
              <a:t>Data Classification</a:t>
            </a:r>
          </a:p>
        </p:txBody>
      </p:sp>
    </p:spTree>
    <p:extLst>
      <p:ext uri="{BB962C8B-B14F-4D97-AF65-F5344CB8AC3E}">
        <p14:creationId xmlns:p14="http://schemas.microsoft.com/office/powerpoint/2010/main" val="309887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_2 column">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888134" cy="1325563"/>
          </a:xfrm>
        </p:spPr>
        <p:txBody>
          <a:bodyPr/>
          <a:lstStyle>
            <a:lvl1pPr>
              <a:lnSpc>
                <a:spcPts val="4800"/>
              </a:lnSpc>
              <a:defRPr/>
            </a:lvl1pPr>
          </a:lstStyle>
          <a:p>
            <a:r>
              <a:rPr lang="en-US"/>
              <a:t>Click to edit Master title style</a:t>
            </a:r>
          </a:p>
        </p:txBody>
      </p:sp>
      <p:sp>
        <p:nvSpPr>
          <p:cNvPr id="7" name="Content Placeholder 6"/>
          <p:cNvSpPr>
            <a:spLocks noGrp="1"/>
          </p:cNvSpPr>
          <p:nvPr>
            <p:ph sz="quarter" idx="11"/>
          </p:nvPr>
        </p:nvSpPr>
        <p:spPr>
          <a:xfrm>
            <a:off x="6215063" y="1901825"/>
            <a:ext cx="5282670" cy="442595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6"/>
          <p:cNvSpPr>
            <a:spLocks noGrp="1"/>
          </p:cNvSpPr>
          <p:nvPr>
            <p:ph sz="quarter" idx="12"/>
          </p:nvPr>
        </p:nvSpPr>
        <p:spPr>
          <a:xfrm>
            <a:off x="609600" y="1901825"/>
            <a:ext cx="5282670" cy="442595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8"/>
          <p:cNvSpPr>
            <a:spLocks noGrp="1"/>
          </p:cNvSpPr>
          <p:nvPr>
            <p:ph type="body" sz="quarter" idx="13" hasCustomPrompt="1"/>
          </p:nvPr>
        </p:nvSpPr>
        <p:spPr>
          <a:xfrm>
            <a:off x="8703225" y="6583362"/>
            <a:ext cx="1354858" cy="244682"/>
          </a:xfrm>
          <a:prstGeom prst="rect">
            <a:avLst/>
          </a:prstGeom>
        </p:spPr>
        <p:txBody>
          <a:bodyPr vert="horz" wrap="none">
            <a:spAutoFit/>
          </a:bodyPr>
          <a:lstStyle>
            <a:lvl1pPr marL="0" indent="0" algn="r">
              <a:buNone/>
              <a:defRPr sz="1100">
                <a:solidFill>
                  <a:schemeClr val="accent5"/>
                </a:solidFill>
              </a:defRPr>
            </a:lvl1pPr>
          </a:lstStyle>
          <a:p>
            <a:pPr lvl="0"/>
            <a:r>
              <a:rPr lang="en-US" dirty="0"/>
              <a:t>Data Classification</a:t>
            </a:r>
          </a:p>
        </p:txBody>
      </p:sp>
    </p:spTree>
    <p:extLst>
      <p:ext uri="{BB962C8B-B14F-4D97-AF65-F5344CB8AC3E}">
        <p14:creationId xmlns:p14="http://schemas.microsoft.com/office/powerpoint/2010/main" val="16577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Full screen image">
    <p:spTree>
      <p:nvGrpSpPr>
        <p:cNvPr id="1" name=""/>
        <p:cNvGrpSpPr/>
        <p:nvPr/>
      </p:nvGrpSpPr>
      <p:grpSpPr>
        <a:xfrm>
          <a:off x="0" y="0"/>
          <a:ext cx="0" cy="0"/>
          <a:chOff x="0" y="0"/>
          <a:chExt cx="0" cy="0"/>
        </a:xfrm>
      </p:grpSpPr>
      <p:sp>
        <p:nvSpPr>
          <p:cNvPr id="7" name="Picture Placeholder 5"/>
          <p:cNvSpPr>
            <a:spLocks noGrp="1"/>
          </p:cNvSpPr>
          <p:nvPr>
            <p:ph type="pic" sz="quarter" idx="10"/>
          </p:nvPr>
        </p:nvSpPr>
        <p:spPr>
          <a:xfrm>
            <a:off x="0" y="0"/>
            <a:ext cx="12192000" cy="6858000"/>
          </a:xfrm>
          <a:prstGeom prst="rect">
            <a:avLst/>
          </a:prstGeom>
          <a:solidFill>
            <a:schemeClr val="bg1">
              <a:lumMod val="95000"/>
            </a:schemeClr>
          </a:solidFill>
        </p:spPr>
        <p:txBody>
          <a:bodyPr/>
          <a:lstStyle/>
          <a:p>
            <a:r>
              <a:rPr lang="en-US"/>
              <a:t>Click icon to add picture</a:t>
            </a:r>
          </a:p>
        </p:txBody>
      </p:sp>
      <p:sp>
        <p:nvSpPr>
          <p:cNvPr id="12" name="Rectangle 5"/>
          <p:cNvSpPr/>
          <p:nvPr userDrawn="1"/>
        </p:nvSpPr>
        <p:spPr>
          <a:xfrm rot="10800000">
            <a:off x="10150548" y="6472863"/>
            <a:ext cx="2047392" cy="398263"/>
          </a:xfrm>
          <a:custGeom>
            <a:avLst/>
            <a:gdLst>
              <a:gd name="connsiteX0" fmla="*/ 0 w 1803485"/>
              <a:gd name="connsiteY0" fmla="*/ 0 h 354932"/>
              <a:gd name="connsiteX1" fmla="*/ 1803485 w 1803485"/>
              <a:gd name="connsiteY1" fmla="*/ 0 h 354932"/>
              <a:gd name="connsiteX2" fmla="*/ 1803485 w 1803485"/>
              <a:gd name="connsiteY2" fmla="*/ 354932 h 354932"/>
              <a:gd name="connsiteX3" fmla="*/ 0 w 1803485"/>
              <a:gd name="connsiteY3" fmla="*/ 354932 h 354932"/>
              <a:gd name="connsiteX4" fmla="*/ 0 w 1803485"/>
              <a:gd name="connsiteY4" fmla="*/ 0 h 354932"/>
              <a:gd name="connsiteX0" fmla="*/ 0 w 2008025"/>
              <a:gd name="connsiteY0" fmla="*/ 1 h 354933"/>
              <a:gd name="connsiteX1" fmla="*/ 2008025 w 2008025"/>
              <a:gd name="connsiteY1" fmla="*/ 0 h 354933"/>
              <a:gd name="connsiteX2" fmla="*/ 1803485 w 2008025"/>
              <a:gd name="connsiteY2" fmla="*/ 354933 h 354933"/>
              <a:gd name="connsiteX3" fmla="*/ 0 w 2008025"/>
              <a:gd name="connsiteY3" fmla="*/ 354933 h 354933"/>
              <a:gd name="connsiteX4" fmla="*/ 0 w 2008025"/>
              <a:gd name="connsiteY4" fmla="*/ 1 h 354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8025" h="354933">
                <a:moveTo>
                  <a:pt x="0" y="1"/>
                </a:moveTo>
                <a:lnTo>
                  <a:pt x="2008025" y="0"/>
                </a:lnTo>
                <a:lnTo>
                  <a:pt x="1803485" y="354933"/>
                </a:lnTo>
                <a:lnTo>
                  <a:pt x="0" y="354933"/>
                </a:lnTo>
                <a:lnTo>
                  <a:pt x="0"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endParaRPr lang="en-US" sz="2400">
              <a:solidFill>
                <a:srgbClr val="FFFFFF"/>
              </a:solidFill>
            </a:endParaRPr>
          </a:p>
        </p:txBody>
      </p:sp>
      <p:sp>
        <p:nvSpPr>
          <p:cNvPr id="13" name="Slide Number Placeholder 4"/>
          <p:cNvSpPr txBox="1">
            <a:spLocks/>
          </p:cNvSpPr>
          <p:nvPr userDrawn="1"/>
        </p:nvSpPr>
        <p:spPr>
          <a:xfrm>
            <a:off x="11574065" y="6496013"/>
            <a:ext cx="617011" cy="366183"/>
          </a:xfrm>
          <a:prstGeom prst="rect">
            <a:avLst/>
          </a:prstGeom>
        </p:spPr>
        <p:txBody>
          <a:bodyPr vert="horz" lIns="121920" tIns="60960" rIns="121920" bIns="60960" rtlCol="0" anchor="ctr"/>
          <a:lstStyle>
            <a:defPPr>
              <a:defRPr lang="en-US"/>
            </a:defPPr>
            <a:lvl1pPr marL="0" algn="l" defTabSz="685663" rtl="0" eaLnBrk="1" latinLnBrk="0" hangingPunct="1">
              <a:defRPr sz="900" b="0" i="0" kern="1200">
                <a:solidFill>
                  <a:schemeClr val="tx1">
                    <a:tint val="75000"/>
                  </a:schemeClr>
                </a:solidFill>
                <a:latin typeface="Arial" charset="0"/>
                <a:ea typeface="Arial" charset="0"/>
                <a:cs typeface="Arial" charset="0"/>
              </a:defRPr>
            </a:lvl1pPr>
            <a:lvl2pPr marL="342831" algn="l" defTabSz="685663" rtl="0" eaLnBrk="1" latinLnBrk="0" hangingPunct="1">
              <a:defRPr sz="1350" kern="1200">
                <a:solidFill>
                  <a:schemeClr val="tx1"/>
                </a:solidFill>
                <a:latin typeface="+mn-lt"/>
                <a:ea typeface="+mn-ea"/>
                <a:cs typeface="+mn-cs"/>
              </a:defRPr>
            </a:lvl2pPr>
            <a:lvl3pPr marL="685663" algn="l" defTabSz="685663" rtl="0" eaLnBrk="1" latinLnBrk="0" hangingPunct="1">
              <a:defRPr sz="1350" kern="1200">
                <a:solidFill>
                  <a:schemeClr val="tx1"/>
                </a:solidFill>
                <a:latin typeface="+mn-lt"/>
                <a:ea typeface="+mn-ea"/>
                <a:cs typeface="+mn-cs"/>
              </a:defRPr>
            </a:lvl3pPr>
            <a:lvl4pPr marL="1028494" algn="l" defTabSz="685663" rtl="0" eaLnBrk="1" latinLnBrk="0" hangingPunct="1">
              <a:defRPr sz="1350" kern="1200">
                <a:solidFill>
                  <a:schemeClr val="tx1"/>
                </a:solidFill>
                <a:latin typeface="+mn-lt"/>
                <a:ea typeface="+mn-ea"/>
                <a:cs typeface="+mn-cs"/>
              </a:defRPr>
            </a:lvl4pPr>
            <a:lvl5pPr marL="1371326" algn="l" defTabSz="685663" rtl="0" eaLnBrk="1" latinLnBrk="0" hangingPunct="1">
              <a:defRPr sz="1350" kern="1200">
                <a:solidFill>
                  <a:schemeClr val="tx1"/>
                </a:solidFill>
                <a:latin typeface="+mn-lt"/>
                <a:ea typeface="+mn-ea"/>
                <a:cs typeface="+mn-cs"/>
              </a:defRPr>
            </a:lvl5pPr>
            <a:lvl6pPr marL="1714157" algn="l" defTabSz="685663" rtl="0" eaLnBrk="1" latinLnBrk="0" hangingPunct="1">
              <a:defRPr sz="1350" kern="1200">
                <a:solidFill>
                  <a:schemeClr val="tx1"/>
                </a:solidFill>
                <a:latin typeface="+mn-lt"/>
                <a:ea typeface="+mn-ea"/>
                <a:cs typeface="+mn-cs"/>
              </a:defRPr>
            </a:lvl6pPr>
            <a:lvl7pPr marL="2056989" algn="l" defTabSz="685663" rtl="0" eaLnBrk="1" latinLnBrk="0" hangingPunct="1">
              <a:defRPr sz="1350" kern="1200">
                <a:solidFill>
                  <a:schemeClr val="tx1"/>
                </a:solidFill>
                <a:latin typeface="+mn-lt"/>
                <a:ea typeface="+mn-ea"/>
                <a:cs typeface="+mn-cs"/>
              </a:defRPr>
            </a:lvl7pPr>
            <a:lvl8pPr marL="2399820" algn="l" defTabSz="685663" rtl="0" eaLnBrk="1" latinLnBrk="0" hangingPunct="1">
              <a:defRPr sz="1350" kern="1200">
                <a:solidFill>
                  <a:schemeClr val="tx1"/>
                </a:solidFill>
                <a:latin typeface="+mn-lt"/>
                <a:ea typeface="+mn-ea"/>
                <a:cs typeface="+mn-cs"/>
              </a:defRPr>
            </a:lvl8pPr>
            <a:lvl9pPr marL="2742651" algn="l" defTabSz="685663" rtl="0" eaLnBrk="1" latinLnBrk="0" hangingPunct="1">
              <a:defRPr sz="1350" kern="1200">
                <a:solidFill>
                  <a:schemeClr val="tx1"/>
                </a:solidFill>
                <a:latin typeface="+mn-lt"/>
                <a:ea typeface="+mn-ea"/>
                <a:cs typeface="+mn-cs"/>
              </a:defRPr>
            </a:lvl9pPr>
          </a:lstStyle>
          <a:p>
            <a:fld id="{E219BBCF-6562-0F4B-B1E4-C6BFB9DF245D}" type="slidenum">
              <a:rPr lang="en-US" sz="1333" smtClean="0">
                <a:solidFill>
                  <a:srgbClr val="FFFFFF"/>
                </a:solidFill>
              </a:rPr>
              <a:pPr/>
              <a:t>‹#›</a:t>
            </a:fld>
            <a:endParaRPr lang="en-US" sz="1333">
              <a:solidFill>
                <a:srgbClr val="FFFFFF"/>
              </a:solidFill>
            </a:endParaRPr>
          </a:p>
        </p:txBody>
      </p:sp>
      <p:cxnSp>
        <p:nvCxnSpPr>
          <p:cNvPr id="15" name="Straight Connector 14"/>
          <p:cNvCxnSpPr/>
          <p:nvPr userDrawn="1"/>
        </p:nvCxnSpPr>
        <p:spPr>
          <a:xfrm>
            <a:off x="11518607" y="6575350"/>
            <a:ext cx="0" cy="20968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8"/>
          <p:cNvSpPr>
            <a:spLocks noGrp="1"/>
          </p:cNvSpPr>
          <p:nvPr>
            <p:ph type="body" sz="quarter" idx="12" hasCustomPrompt="1"/>
          </p:nvPr>
        </p:nvSpPr>
        <p:spPr>
          <a:xfrm>
            <a:off x="8703225" y="6583362"/>
            <a:ext cx="1354858" cy="244682"/>
          </a:xfrm>
          <a:prstGeom prst="rect">
            <a:avLst/>
          </a:prstGeom>
        </p:spPr>
        <p:txBody>
          <a:bodyPr vert="horz" wrap="none">
            <a:spAutoFit/>
          </a:bodyPr>
          <a:lstStyle>
            <a:lvl1pPr marL="0" indent="0" algn="r">
              <a:buNone/>
              <a:defRPr sz="1100">
                <a:solidFill>
                  <a:schemeClr val="accent5"/>
                </a:solidFill>
              </a:defRPr>
            </a:lvl1pPr>
          </a:lstStyle>
          <a:p>
            <a:pPr lvl="0"/>
            <a:r>
              <a:rPr lang="en-US" dirty="0"/>
              <a:t>Data Classification</a:t>
            </a:r>
          </a:p>
        </p:txBody>
      </p:sp>
    </p:spTree>
    <p:extLst>
      <p:ext uri="{BB962C8B-B14F-4D97-AF65-F5344CB8AC3E}">
        <p14:creationId xmlns:p14="http://schemas.microsoft.com/office/powerpoint/2010/main" val="159360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cxnSp>
        <p:nvCxnSpPr>
          <p:cNvPr id="7" name="Straight Connector 6"/>
          <p:cNvCxnSpPr/>
          <p:nvPr userDrawn="1"/>
        </p:nvCxnSpPr>
        <p:spPr>
          <a:xfrm>
            <a:off x="6050642" y="0"/>
            <a:ext cx="0" cy="6858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4" hasCustomPrompt="1"/>
          </p:nvPr>
        </p:nvSpPr>
        <p:spPr>
          <a:xfrm>
            <a:off x="0" y="-1"/>
            <a:ext cx="6081485" cy="6861773"/>
          </a:xfrm>
          <a:prstGeom prst="rect">
            <a:avLst/>
          </a:prstGeom>
          <a:solidFill>
            <a:schemeClr val="bg1">
              <a:lumMod val="95000"/>
            </a:schemeClr>
          </a:solidFill>
        </p:spPr>
        <p:txBody>
          <a:bodyPr>
            <a:normAutofit/>
          </a:bodyPr>
          <a:lstStyle>
            <a:lvl1pPr>
              <a:defRPr sz="1400" baseline="0"/>
            </a:lvl1pPr>
          </a:lstStyle>
          <a:p>
            <a:r>
              <a:rPr lang="en-US" dirty="0"/>
              <a:t>Drag picture to placeholder or click icon to add. </a:t>
            </a:r>
          </a:p>
        </p:txBody>
      </p:sp>
      <p:sp>
        <p:nvSpPr>
          <p:cNvPr id="12" name="Text Placeholder 15">
            <a:extLst>
              <a:ext uri="{FF2B5EF4-FFF2-40B4-BE49-F238E27FC236}">
                <a16:creationId xmlns:a16="http://schemas.microsoft.com/office/drawing/2014/main" id="{4D498B6C-2CA0-0748-95AA-FE48D85B9B2A}"/>
              </a:ext>
            </a:extLst>
          </p:cNvPr>
          <p:cNvSpPr>
            <a:spLocks noGrp="1"/>
          </p:cNvSpPr>
          <p:nvPr>
            <p:ph type="body" sz="quarter" idx="17" hasCustomPrompt="1"/>
          </p:nvPr>
        </p:nvSpPr>
        <p:spPr>
          <a:xfrm>
            <a:off x="6309360" y="6117735"/>
            <a:ext cx="5210175" cy="327025"/>
          </a:xfrm>
          <a:prstGeom prst="rect">
            <a:avLst/>
          </a:prstGeom>
        </p:spPr>
        <p:txBody>
          <a:bodyPr anchor="t"/>
          <a:lstStyle>
            <a:lvl1pPr marL="0" indent="0">
              <a:lnSpc>
                <a:spcPct val="100000"/>
              </a:lnSpc>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Date</a:t>
            </a:r>
          </a:p>
        </p:txBody>
      </p:sp>
      <p:sp>
        <p:nvSpPr>
          <p:cNvPr id="13" name="Text Placeholder 17">
            <a:extLst>
              <a:ext uri="{FF2B5EF4-FFF2-40B4-BE49-F238E27FC236}">
                <a16:creationId xmlns:a16="http://schemas.microsoft.com/office/drawing/2014/main" id="{8758754B-08E0-FC4E-8687-AB82518896A0}"/>
              </a:ext>
            </a:extLst>
          </p:cNvPr>
          <p:cNvSpPr>
            <a:spLocks noGrp="1"/>
          </p:cNvSpPr>
          <p:nvPr>
            <p:ph type="body" sz="quarter" idx="18" hasCustomPrompt="1"/>
          </p:nvPr>
        </p:nvSpPr>
        <p:spPr>
          <a:xfrm>
            <a:off x="6309360" y="6516687"/>
            <a:ext cx="5210175" cy="252490"/>
          </a:xfrm>
          <a:prstGeom prst="rect">
            <a:avLst/>
          </a:prstGeom>
        </p:spPr>
        <p:txBody>
          <a:bodyPr anchor="b"/>
          <a:lstStyle>
            <a:lvl1pPr marL="0" indent="0">
              <a:buNone/>
              <a:defRPr sz="1100">
                <a:solidFill>
                  <a:schemeClr val="accent5"/>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Data Classification</a:t>
            </a:r>
          </a:p>
        </p:txBody>
      </p:sp>
      <p:sp>
        <p:nvSpPr>
          <p:cNvPr id="14" name="Title 32">
            <a:extLst>
              <a:ext uri="{FF2B5EF4-FFF2-40B4-BE49-F238E27FC236}">
                <a16:creationId xmlns:a16="http://schemas.microsoft.com/office/drawing/2014/main" id="{399013B4-CB39-7249-B5BF-7ABD684C2023}"/>
              </a:ext>
            </a:extLst>
          </p:cNvPr>
          <p:cNvSpPr>
            <a:spLocks noGrp="1"/>
          </p:cNvSpPr>
          <p:nvPr>
            <p:ph type="ctrTitle" hasCustomPrompt="1"/>
          </p:nvPr>
        </p:nvSpPr>
        <p:spPr>
          <a:xfrm>
            <a:off x="6309360" y="1346570"/>
            <a:ext cx="5210223" cy="3496507"/>
          </a:xfrm>
        </p:spPr>
        <p:txBody>
          <a:bodyPr anchor="b">
            <a:normAutofit/>
          </a:bodyPr>
          <a:lstStyle>
            <a:lvl1pPr fontAlgn="b">
              <a:lnSpc>
                <a:spcPts val="4800"/>
              </a:lnSpc>
              <a:defRPr sz="4800" b="1" i="0">
                <a:latin typeface="Arial Black" panose="020B0604020202020204" pitchFamily="34" charset="0"/>
                <a:cs typeface="Arial Black" panose="020B0604020202020204" pitchFamily="34" charset="0"/>
              </a:defRPr>
            </a:lvl1pPr>
          </a:lstStyle>
          <a:p>
            <a:r>
              <a:rPr lang="en-US" dirty="0"/>
              <a:t>Presentation title</a:t>
            </a:r>
          </a:p>
        </p:txBody>
      </p:sp>
      <p:sp>
        <p:nvSpPr>
          <p:cNvPr id="15" name="Text Placeholder 13">
            <a:extLst>
              <a:ext uri="{FF2B5EF4-FFF2-40B4-BE49-F238E27FC236}">
                <a16:creationId xmlns:a16="http://schemas.microsoft.com/office/drawing/2014/main" id="{2045CAA0-F484-9C4A-83DD-AC574DD6891A}"/>
              </a:ext>
            </a:extLst>
          </p:cNvPr>
          <p:cNvSpPr>
            <a:spLocks noGrp="1"/>
          </p:cNvSpPr>
          <p:nvPr>
            <p:ph type="body" sz="quarter" idx="16" hasCustomPrompt="1"/>
          </p:nvPr>
        </p:nvSpPr>
        <p:spPr>
          <a:xfrm>
            <a:off x="6309360" y="4869059"/>
            <a:ext cx="5210175" cy="994305"/>
          </a:xfrm>
          <a:prstGeom prst="rect">
            <a:avLst/>
          </a:prstGeom>
        </p:spPr>
        <p:txBody>
          <a:bodyPr anchor="t"/>
          <a:lstStyle>
            <a:lvl1pPr marL="0" indent="0">
              <a:lnSpc>
                <a:spcPts val="2400"/>
              </a:lnSpc>
              <a:buNone/>
              <a:defRPr sz="2400"/>
            </a:lvl1pPr>
          </a:lstStyle>
          <a:p>
            <a:pPr lvl="0"/>
            <a:r>
              <a:rPr lang="en-US" dirty="0"/>
              <a:t>Presenter Name</a:t>
            </a:r>
          </a:p>
        </p:txBody>
      </p:sp>
    </p:spTree>
    <p:extLst>
      <p:ext uri="{BB962C8B-B14F-4D97-AF65-F5344CB8AC3E}">
        <p14:creationId xmlns:p14="http://schemas.microsoft.com/office/powerpoint/2010/main" val="16108496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5"/>
          <p:cNvSpPr/>
          <p:nvPr userDrawn="1"/>
        </p:nvSpPr>
        <p:spPr>
          <a:xfrm rot="10800000">
            <a:off x="10150548" y="6472863"/>
            <a:ext cx="2047392" cy="398263"/>
          </a:xfrm>
          <a:custGeom>
            <a:avLst/>
            <a:gdLst>
              <a:gd name="connsiteX0" fmla="*/ 0 w 1803485"/>
              <a:gd name="connsiteY0" fmla="*/ 0 h 354932"/>
              <a:gd name="connsiteX1" fmla="*/ 1803485 w 1803485"/>
              <a:gd name="connsiteY1" fmla="*/ 0 h 354932"/>
              <a:gd name="connsiteX2" fmla="*/ 1803485 w 1803485"/>
              <a:gd name="connsiteY2" fmla="*/ 354932 h 354932"/>
              <a:gd name="connsiteX3" fmla="*/ 0 w 1803485"/>
              <a:gd name="connsiteY3" fmla="*/ 354932 h 354932"/>
              <a:gd name="connsiteX4" fmla="*/ 0 w 1803485"/>
              <a:gd name="connsiteY4" fmla="*/ 0 h 354932"/>
              <a:gd name="connsiteX0" fmla="*/ 0 w 2008025"/>
              <a:gd name="connsiteY0" fmla="*/ 1 h 354933"/>
              <a:gd name="connsiteX1" fmla="*/ 2008025 w 2008025"/>
              <a:gd name="connsiteY1" fmla="*/ 0 h 354933"/>
              <a:gd name="connsiteX2" fmla="*/ 1803485 w 2008025"/>
              <a:gd name="connsiteY2" fmla="*/ 354933 h 354933"/>
              <a:gd name="connsiteX3" fmla="*/ 0 w 2008025"/>
              <a:gd name="connsiteY3" fmla="*/ 354933 h 354933"/>
              <a:gd name="connsiteX4" fmla="*/ 0 w 2008025"/>
              <a:gd name="connsiteY4" fmla="*/ 1 h 354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8025" h="354933">
                <a:moveTo>
                  <a:pt x="0" y="1"/>
                </a:moveTo>
                <a:lnTo>
                  <a:pt x="2008025" y="0"/>
                </a:lnTo>
                <a:lnTo>
                  <a:pt x="1803485" y="354933"/>
                </a:lnTo>
                <a:lnTo>
                  <a:pt x="0" y="354933"/>
                </a:lnTo>
                <a:lnTo>
                  <a:pt x="0"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endParaRPr lang="en-US" sz="2400">
              <a:solidFill>
                <a:srgbClr val="FFFFFF"/>
              </a:solidFill>
            </a:endParaRPr>
          </a:p>
        </p:txBody>
      </p:sp>
      <p:sp>
        <p:nvSpPr>
          <p:cNvPr id="8" name="Slide Number Placeholder 4"/>
          <p:cNvSpPr txBox="1">
            <a:spLocks/>
          </p:cNvSpPr>
          <p:nvPr userDrawn="1"/>
        </p:nvSpPr>
        <p:spPr>
          <a:xfrm>
            <a:off x="11574065" y="6496013"/>
            <a:ext cx="617011" cy="366183"/>
          </a:xfrm>
          <a:prstGeom prst="rect">
            <a:avLst/>
          </a:prstGeom>
        </p:spPr>
        <p:txBody>
          <a:bodyPr vert="horz" lIns="121920" tIns="60960" rIns="121920" bIns="60960" rtlCol="0" anchor="ctr"/>
          <a:lstStyle>
            <a:defPPr>
              <a:defRPr lang="en-US"/>
            </a:defPPr>
            <a:lvl1pPr marL="0" algn="l" defTabSz="685663" rtl="0" eaLnBrk="1" latinLnBrk="0" hangingPunct="1">
              <a:defRPr sz="900" b="0" i="0" kern="1200">
                <a:solidFill>
                  <a:schemeClr val="tx1">
                    <a:tint val="75000"/>
                  </a:schemeClr>
                </a:solidFill>
                <a:latin typeface="Arial" charset="0"/>
                <a:ea typeface="Arial" charset="0"/>
                <a:cs typeface="Arial" charset="0"/>
              </a:defRPr>
            </a:lvl1pPr>
            <a:lvl2pPr marL="342831" algn="l" defTabSz="685663" rtl="0" eaLnBrk="1" latinLnBrk="0" hangingPunct="1">
              <a:defRPr sz="1350" kern="1200">
                <a:solidFill>
                  <a:schemeClr val="tx1"/>
                </a:solidFill>
                <a:latin typeface="+mn-lt"/>
                <a:ea typeface="+mn-ea"/>
                <a:cs typeface="+mn-cs"/>
              </a:defRPr>
            </a:lvl2pPr>
            <a:lvl3pPr marL="685663" algn="l" defTabSz="685663" rtl="0" eaLnBrk="1" latinLnBrk="0" hangingPunct="1">
              <a:defRPr sz="1350" kern="1200">
                <a:solidFill>
                  <a:schemeClr val="tx1"/>
                </a:solidFill>
                <a:latin typeface="+mn-lt"/>
                <a:ea typeface="+mn-ea"/>
                <a:cs typeface="+mn-cs"/>
              </a:defRPr>
            </a:lvl3pPr>
            <a:lvl4pPr marL="1028494" algn="l" defTabSz="685663" rtl="0" eaLnBrk="1" latinLnBrk="0" hangingPunct="1">
              <a:defRPr sz="1350" kern="1200">
                <a:solidFill>
                  <a:schemeClr val="tx1"/>
                </a:solidFill>
                <a:latin typeface="+mn-lt"/>
                <a:ea typeface="+mn-ea"/>
                <a:cs typeface="+mn-cs"/>
              </a:defRPr>
            </a:lvl4pPr>
            <a:lvl5pPr marL="1371326" algn="l" defTabSz="685663" rtl="0" eaLnBrk="1" latinLnBrk="0" hangingPunct="1">
              <a:defRPr sz="1350" kern="1200">
                <a:solidFill>
                  <a:schemeClr val="tx1"/>
                </a:solidFill>
                <a:latin typeface="+mn-lt"/>
                <a:ea typeface="+mn-ea"/>
                <a:cs typeface="+mn-cs"/>
              </a:defRPr>
            </a:lvl5pPr>
            <a:lvl6pPr marL="1714157" algn="l" defTabSz="685663" rtl="0" eaLnBrk="1" latinLnBrk="0" hangingPunct="1">
              <a:defRPr sz="1350" kern="1200">
                <a:solidFill>
                  <a:schemeClr val="tx1"/>
                </a:solidFill>
                <a:latin typeface="+mn-lt"/>
                <a:ea typeface="+mn-ea"/>
                <a:cs typeface="+mn-cs"/>
              </a:defRPr>
            </a:lvl6pPr>
            <a:lvl7pPr marL="2056989" algn="l" defTabSz="685663" rtl="0" eaLnBrk="1" latinLnBrk="0" hangingPunct="1">
              <a:defRPr sz="1350" kern="1200">
                <a:solidFill>
                  <a:schemeClr val="tx1"/>
                </a:solidFill>
                <a:latin typeface="+mn-lt"/>
                <a:ea typeface="+mn-ea"/>
                <a:cs typeface="+mn-cs"/>
              </a:defRPr>
            </a:lvl7pPr>
            <a:lvl8pPr marL="2399820" algn="l" defTabSz="685663" rtl="0" eaLnBrk="1" latinLnBrk="0" hangingPunct="1">
              <a:defRPr sz="1350" kern="1200">
                <a:solidFill>
                  <a:schemeClr val="tx1"/>
                </a:solidFill>
                <a:latin typeface="+mn-lt"/>
                <a:ea typeface="+mn-ea"/>
                <a:cs typeface="+mn-cs"/>
              </a:defRPr>
            </a:lvl8pPr>
            <a:lvl9pPr marL="2742651" algn="l" defTabSz="685663" rtl="0" eaLnBrk="1" latinLnBrk="0" hangingPunct="1">
              <a:defRPr sz="1350" kern="1200">
                <a:solidFill>
                  <a:schemeClr val="tx1"/>
                </a:solidFill>
                <a:latin typeface="+mn-lt"/>
                <a:ea typeface="+mn-ea"/>
                <a:cs typeface="+mn-cs"/>
              </a:defRPr>
            </a:lvl9pPr>
          </a:lstStyle>
          <a:p>
            <a:fld id="{E219BBCF-6562-0F4B-B1E4-C6BFB9DF245D}" type="slidenum">
              <a:rPr lang="en-US" sz="1200" smtClean="0">
                <a:solidFill>
                  <a:srgbClr val="FFFFFF"/>
                </a:solidFill>
              </a:rPr>
              <a:pPr/>
              <a:t>‹#›</a:t>
            </a:fld>
            <a:endParaRPr lang="en-US" sz="1200" dirty="0">
              <a:solidFill>
                <a:srgbClr val="FFFFFF"/>
              </a:solidFill>
            </a:endParaRPr>
          </a:p>
        </p:txBody>
      </p:sp>
      <p:cxnSp>
        <p:nvCxnSpPr>
          <p:cNvPr id="10" name="Straight Connector 9"/>
          <p:cNvCxnSpPr/>
          <p:nvPr userDrawn="1"/>
        </p:nvCxnSpPr>
        <p:spPr>
          <a:xfrm>
            <a:off x="11518607" y="6575350"/>
            <a:ext cx="0" cy="20968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itle Placeholder 13"/>
          <p:cNvSpPr>
            <a:spLocks noGrp="1"/>
          </p:cNvSpPr>
          <p:nvPr>
            <p:ph type="title"/>
          </p:nvPr>
        </p:nvSpPr>
        <p:spPr>
          <a:xfrm>
            <a:off x="609600" y="365125"/>
            <a:ext cx="10744200" cy="1325563"/>
          </a:xfrm>
          <a:prstGeom prst="rect">
            <a:avLst/>
          </a:prstGeom>
        </p:spPr>
        <p:txBody>
          <a:bodyPr vert="horz" lIns="91440" tIns="45720" rIns="91440" bIns="45720" rtlCol="0" anchor="t">
            <a:normAutofit/>
          </a:bodyPr>
          <a:lstStyle/>
          <a:p>
            <a:r>
              <a:rPr lang="en-US"/>
              <a:t>Click to edit Master title style</a:t>
            </a:r>
            <a:endParaRPr lang="en-US" dirty="0"/>
          </a:p>
        </p:txBody>
      </p:sp>
    </p:spTree>
    <p:extLst>
      <p:ext uri="{BB962C8B-B14F-4D97-AF65-F5344CB8AC3E}">
        <p14:creationId xmlns:p14="http://schemas.microsoft.com/office/powerpoint/2010/main" val="384872958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83" r:id="rId5"/>
    <p:sldLayoutId id="2147483684" r:id="rId6"/>
  </p:sldLayoutIdLst>
  <p:hf hdr="0" ftr="0" dt="0"/>
  <p:txStyles>
    <p:titleStyle>
      <a:lvl1pPr algn="l" defTabSz="914400" rtl="0" eaLnBrk="1" latinLnBrk="0" hangingPunct="1">
        <a:lnSpc>
          <a:spcPct val="10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Wingdings" charset="2"/>
        <a:buChar char="§"/>
        <a:defRPr sz="1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LucidaGrande" charset="0"/>
        <a:buChar char="-"/>
        <a:defRPr sz="18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SzPct val="80000"/>
        <a:buFont typeface="Courier New" charset="0"/>
        <a:buChar char="o"/>
        <a:defRPr sz="14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emf"/><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oleObject" Target="../embeddings/oleObject9.bin"/><Relationship Id="rId5" Type="http://schemas.openxmlformats.org/officeDocument/2006/relationships/notesSlide" Target="../notesSlides/notesSlide7.xml"/><Relationship Id="rId4"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1.emf"/><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oleObject" Target="../embeddings/oleObject10.bin"/><Relationship Id="rId5" Type="http://schemas.openxmlformats.org/officeDocument/2006/relationships/notesSlide" Target="../notesSlides/notesSlide8.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1.emf"/><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oleObject" Target="../embeddings/oleObject11.bin"/><Relationship Id="rId5" Type="http://schemas.openxmlformats.org/officeDocument/2006/relationships/notesSlide" Target="../notesSlides/notesSlide9.xml"/><Relationship Id="rId4"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1.emf"/><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oleObject" Target="../embeddings/oleObject12.bin"/><Relationship Id="rId5" Type="http://schemas.openxmlformats.org/officeDocument/2006/relationships/notesSlide" Target="../notesSlides/notesSlide10.xml"/><Relationship Id="rId4"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1.emf"/><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oleObject" Target="../embeddings/oleObject13.bin"/><Relationship Id="rId5" Type="http://schemas.openxmlformats.org/officeDocument/2006/relationships/notesSlide" Target="../notesSlides/notesSlide11.xml"/><Relationship Id="rId4"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1.emf"/><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oleObject" Target="../embeddings/oleObject14.bin"/><Relationship Id="rId5" Type="http://schemas.openxmlformats.org/officeDocument/2006/relationships/notesSlide" Target="../notesSlides/notesSlide12.xml"/><Relationship Id="rId4"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1.emf"/><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oleObject" Target="../embeddings/oleObject15.bin"/><Relationship Id="rId5" Type="http://schemas.openxmlformats.org/officeDocument/2006/relationships/notesSlide" Target="../notesSlides/notesSlide13.xml"/><Relationship Id="rId4"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1.emf"/><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oleObject" Target="../embeddings/oleObject16.bin"/><Relationship Id="rId5" Type="http://schemas.openxmlformats.org/officeDocument/2006/relationships/notesSlide" Target="../notesSlides/notesSlide14.xml"/><Relationship Id="rId4"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1.emf"/><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oleObject" Target="../embeddings/oleObject17.bin"/><Relationship Id="rId5" Type="http://schemas.openxmlformats.org/officeDocument/2006/relationships/notesSlide" Target="../notesSlides/notesSlide15.xml"/><Relationship Id="rId4"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1.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1.emf"/><Relationship Id="rId5" Type="http://schemas.openxmlformats.org/officeDocument/2006/relationships/oleObject" Target="../embeddings/oleObject18.bin"/><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1.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1.emf"/><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1.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oleObject" Target="../embeddings/oleObject6.bin"/><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1.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oleObject" Target="../embeddings/oleObject7.bin"/><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07D85B8A-71AA-4F84-A53C-67F31A32234C}"/>
              </a:ext>
            </a:extLst>
          </p:cNvPr>
          <p:cNvGraphicFramePr>
            <a:graphicFrameLocks noChangeAspect="1"/>
          </p:cNvGraphicFramePr>
          <p:nvPr>
            <p:custDataLst>
              <p:tags r:id="rId2"/>
            </p:custDataLst>
            <p:extLst>
              <p:ext uri="{D42A27DB-BD31-4B8C-83A1-F6EECF244321}">
                <p14:modId xmlns:p14="http://schemas.microsoft.com/office/powerpoint/2010/main" val="38214431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4" name="think-cell Slide" r:id="rId5" imgW="471" imgH="470" progId="TCLayout.ActiveDocument.1">
                  <p:embed/>
                </p:oleObj>
              </mc:Choice>
              <mc:Fallback>
                <p:oleObj name="think-cell Slide" r:id="rId5" imgW="471" imgH="470" progId="TCLayout.ActiveDocument.1">
                  <p:embed/>
                  <p:pic>
                    <p:nvPicPr>
                      <p:cNvPr id="3" name="Object 2" hidden="1">
                        <a:extLst>
                          <a:ext uri="{FF2B5EF4-FFF2-40B4-BE49-F238E27FC236}">
                            <a16:creationId xmlns:a16="http://schemas.microsoft.com/office/drawing/2014/main" id="{07D85B8A-71AA-4F84-A53C-67F31A32234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410743B-1551-42ED-BF40-3B15EB8699D6}"/>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Black" panose="020B0A04020102020204" pitchFamily="34" charset="0"/>
              <a:sym typeface="Arial Black" panose="020B0A04020102020204" pitchFamily="34" charset="0"/>
            </a:endParaRPr>
          </a:p>
        </p:txBody>
      </p:sp>
      <p:sp>
        <p:nvSpPr>
          <p:cNvPr id="20" name="Text Placeholder 19">
            <a:extLst>
              <a:ext uri="{FF2B5EF4-FFF2-40B4-BE49-F238E27FC236}">
                <a16:creationId xmlns:a16="http://schemas.microsoft.com/office/drawing/2014/main" id="{4AFCE514-D4D5-6240-A5DB-2742040168E1}"/>
              </a:ext>
            </a:extLst>
          </p:cNvPr>
          <p:cNvSpPr>
            <a:spLocks noGrp="1"/>
          </p:cNvSpPr>
          <p:nvPr>
            <p:ph type="body" sz="quarter" idx="17"/>
          </p:nvPr>
        </p:nvSpPr>
        <p:spPr/>
        <p:txBody>
          <a:bodyPr/>
          <a:lstStyle/>
          <a:p>
            <a:r>
              <a:rPr lang="en-US" dirty="0"/>
              <a:t>March 27, 2020</a:t>
            </a:r>
          </a:p>
        </p:txBody>
      </p:sp>
      <p:sp>
        <p:nvSpPr>
          <p:cNvPr id="21" name="Text Placeholder 20">
            <a:extLst>
              <a:ext uri="{FF2B5EF4-FFF2-40B4-BE49-F238E27FC236}">
                <a16:creationId xmlns:a16="http://schemas.microsoft.com/office/drawing/2014/main" id="{8C4E3ED7-DC21-EB47-B6B1-4A524CADD985}"/>
              </a:ext>
            </a:extLst>
          </p:cNvPr>
          <p:cNvSpPr>
            <a:spLocks noGrp="1"/>
          </p:cNvSpPr>
          <p:nvPr>
            <p:ph type="body" sz="quarter" idx="18"/>
          </p:nvPr>
        </p:nvSpPr>
        <p:spPr/>
        <p:txBody>
          <a:bodyPr/>
          <a:lstStyle/>
          <a:p>
            <a:endParaRPr lang="en-US"/>
          </a:p>
        </p:txBody>
      </p:sp>
      <p:sp>
        <p:nvSpPr>
          <p:cNvPr id="17" name="Title 16">
            <a:extLst>
              <a:ext uri="{FF2B5EF4-FFF2-40B4-BE49-F238E27FC236}">
                <a16:creationId xmlns:a16="http://schemas.microsoft.com/office/drawing/2014/main" id="{4E70A7A4-C324-B340-B2CE-D12EA308A67E}"/>
              </a:ext>
            </a:extLst>
          </p:cNvPr>
          <p:cNvSpPr>
            <a:spLocks noGrp="1"/>
          </p:cNvSpPr>
          <p:nvPr>
            <p:ph type="ctrTitle"/>
          </p:nvPr>
        </p:nvSpPr>
        <p:spPr/>
        <p:txBody>
          <a:bodyPr>
            <a:noAutofit/>
          </a:bodyPr>
          <a:lstStyle/>
          <a:p>
            <a:r>
              <a:rPr lang="en-US" sz="3600" dirty="0"/>
              <a:t>Request to Restart Operations following Pandemic Closure</a:t>
            </a:r>
          </a:p>
        </p:txBody>
      </p:sp>
      <p:sp>
        <p:nvSpPr>
          <p:cNvPr id="19" name="Text Placeholder 18">
            <a:extLst>
              <a:ext uri="{FF2B5EF4-FFF2-40B4-BE49-F238E27FC236}">
                <a16:creationId xmlns:a16="http://schemas.microsoft.com/office/drawing/2014/main" id="{4A1E7F96-A047-9144-A6E6-762BA468787C}"/>
              </a:ext>
            </a:extLst>
          </p:cNvPr>
          <p:cNvSpPr>
            <a:spLocks noGrp="1"/>
          </p:cNvSpPr>
          <p:nvPr>
            <p:ph type="body" sz="quarter" idx="16"/>
          </p:nvPr>
        </p:nvSpPr>
        <p:spPr/>
        <p:txBody>
          <a:bodyPr/>
          <a:lstStyle/>
          <a:p>
            <a:endParaRPr lang="en-US" dirty="0"/>
          </a:p>
        </p:txBody>
      </p:sp>
      <p:sp>
        <p:nvSpPr>
          <p:cNvPr id="5" name="Picture Placeholder 4">
            <a:extLst>
              <a:ext uri="{FF2B5EF4-FFF2-40B4-BE49-F238E27FC236}">
                <a16:creationId xmlns:a16="http://schemas.microsoft.com/office/drawing/2014/main" id="{AC8A7589-150A-4A72-8243-78F427C1176D}"/>
              </a:ext>
            </a:extLst>
          </p:cNvPr>
          <p:cNvSpPr>
            <a:spLocks noGrp="1"/>
          </p:cNvSpPr>
          <p:nvPr>
            <p:ph type="pic" sz="quarter" idx="14"/>
          </p:nvPr>
        </p:nvSpPr>
        <p:spPr/>
      </p:sp>
    </p:spTree>
    <p:extLst>
      <p:ext uri="{BB962C8B-B14F-4D97-AF65-F5344CB8AC3E}">
        <p14:creationId xmlns:p14="http://schemas.microsoft.com/office/powerpoint/2010/main" val="174761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C4FA63CF-E573-4D1C-919E-A453C03D422A}"/>
              </a:ext>
            </a:extLst>
          </p:cNvPr>
          <p:cNvGraphicFramePr>
            <a:graphicFrameLocks noChangeAspect="1"/>
          </p:cNvGraphicFramePr>
          <p:nvPr>
            <p:custDataLst>
              <p:tags r:id="rId2"/>
            </p:custDataLst>
            <p:extLst>
              <p:ext uri="{D42A27DB-BD31-4B8C-83A1-F6EECF244321}">
                <p14:modId xmlns:p14="http://schemas.microsoft.com/office/powerpoint/2010/main" val="37220605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6" name="think-cell Slide" r:id="rId5" imgW="471" imgH="470" progId="TCLayout.ActiveDocument.1">
                  <p:embed/>
                </p:oleObj>
              </mc:Choice>
              <mc:Fallback>
                <p:oleObj name="think-cell Slide" r:id="rId5" imgW="471" imgH="470" progId="TCLayout.ActiveDocument.1">
                  <p:embed/>
                  <p:pic>
                    <p:nvPicPr>
                      <p:cNvPr id="7" name="Object 6" hidden="1">
                        <a:extLst>
                          <a:ext uri="{FF2B5EF4-FFF2-40B4-BE49-F238E27FC236}">
                            <a16:creationId xmlns:a16="http://schemas.microsoft.com/office/drawing/2014/main" id="{C4FA63CF-E573-4D1C-919E-A453C03D422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B648B1D-068D-4341-9466-CFDD030BEF3D}"/>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5F1B4A5A-4C9B-4D4E-AF33-FB8CEAD20CBC}"/>
              </a:ext>
            </a:extLst>
          </p:cNvPr>
          <p:cNvSpPr>
            <a:spLocks noGrp="1"/>
          </p:cNvSpPr>
          <p:nvPr>
            <p:ph type="title"/>
          </p:nvPr>
        </p:nvSpPr>
        <p:spPr/>
        <p:txBody>
          <a:bodyPr>
            <a:normAutofit/>
          </a:bodyPr>
          <a:lstStyle/>
          <a:p>
            <a:r>
              <a:rPr lang="en-US" sz="3600" dirty="0"/>
              <a:t>Shift Structure &amp; Capacity Scenarios</a:t>
            </a:r>
          </a:p>
        </p:txBody>
      </p:sp>
      <p:sp>
        <p:nvSpPr>
          <p:cNvPr id="5" name="Text Placeholder 4">
            <a:extLst>
              <a:ext uri="{FF2B5EF4-FFF2-40B4-BE49-F238E27FC236}">
                <a16:creationId xmlns:a16="http://schemas.microsoft.com/office/drawing/2014/main" id="{FED58A0A-A97A-4285-90F7-2553338EE96E}"/>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38990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4303188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0"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Workforce: Communication</a:t>
            </a:r>
          </a:p>
        </p:txBody>
      </p:sp>
      <p:sp>
        <p:nvSpPr>
          <p:cNvPr id="5" name="Text Placeholder 4">
            <a:extLst>
              <a:ext uri="{FF2B5EF4-FFF2-40B4-BE49-F238E27FC236}">
                <a16:creationId xmlns:a16="http://schemas.microsoft.com/office/drawing/2014/main" id="{1A4A61A7-99F4-4220-B90B-7D20ECC33CFA}"/>
              </a:ext>
            </a:extLst>
          </p:cNvPr>
          <p:cNvSpPr>
            <a:spLocks noGrp="1"/>
          </p:cNvSpPr>
          <p:nvPr>
            <p:ph type="body" sz="quarter" idx="13"/>
          </p:nvPr>
        </p:nvSpPr>
        <p:spPr/>
        <p:txBody>
          <a:bodyPr/>
          <a:lstStyle/>
          <a:p>
            <a:endParaRPr lang="en-US"/>
          </a:p>
        </p:txBody>
      </p:sp>
      <p:graphicFrame>
        <p:nvGraphicFramePr>
          <p:cNvPr id="3" name="Table 2">
            <a:extLst>
              <a:ext uri="{FF2B5EF4-FFF2-40B4-BE49-F238E27FC236}">
                <a16:creationId xmlns:a16="http://schemas.microsoft.com/office/drawing/2014/main" id="{13BD8009-44AE-49D6-AD10-57C31AC57FB3}"/>
              </a:ext>
            </a:extLst>
          </p:cNvPr>
          <p:cNvGraphicFramePr>
            <a:graphicFrameLocks noGrp="1"/>
          </p:cNvGraphicFramePr>
          <p:nvPr>
            <p:extLst>
              <p:ext uri="{D42A27DB-BD31-4B8C-83A1-F6EECF244321}">
                <p14:modId xmlns:p14="http://schemas.microsoft.com/office/powerpoint/2010/main" val="1300852334"/>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741335">
                  <a:extLst>
                    <a:ext uri="{9D8B030D-6E8A-4147-A177-3AD203B41FA5}">
                      <a16:colId xmlns:a16="http://schemas.microsoft.com/office/drawing/2014/main" val="1876399401"/>
                    </a:ext>
                  </a:extLst>
                </a:gridCol>
                <a:gridCol w="803081">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1062678546"/>
              </p:ext>
            </p:extLst>
          </p:nvPr>
        </p:nvGraphicFramePr>
        <p:xfrm>
          <a:off x="532737" y="1106805"/>
          <a:ext cx="11426025" cy="3271520"/>
        </p:xfrm>
        <a:graphic>
          <a:graphicData uri="http://schemas.openxmlformats.org/drawingml/2006/table">
            <a:tbl>
              <a:tblPr firstRow="1" bandRow="1">
                <a:tableStyleId>{5940675A-B579-460E-94D1-54222C63F5DA}</a:tableStyleId>
              </a:tblPr>
              <a:tblGrid>
                <a:gridCol w="6138407">
                  <a:extLst>
                    <a:ext uri="{9D8B030D-6E8A-4147-A177-3AD203B41FA5}">
                      <a16:colId xmlns:a16="http://schemas.microsoft.com/office/drawing/2014/main" val="899650862"/>
                    </a:ext>
                  </a:extLst>
                </a:gridCol>
                <a:gridCol w="5287618">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Using the appropriate communications channels identify how your facility will have ongoing communication with your workforce while they are out. </a:t>
                      </a:r>
                    </a:p>
                    <a:p>
                      <a:pPr marL="285750" lvl="0" indent="-285750">
                        <a:buFont typeface="Arial" panose="020B0604020202020204" pitchFamily="34" charset="0"/>
                        <a:buChar char="•"/>
                      </a:pPr>
                      <a:r>
                        <a:rPr lang="en-US" sz="1400" kern="1200" dirty="0">
                          <a:effectLst/>
                        </a:rPr>
                        <a:t>Coordinate daily/weekly communications to stay connected to your workforce keeping them informed of:</a:t>
                      </a:r>
                    </a:p>
                    <a:p>
                      <a:pPr marL="742950" lvl="1" indent="-285750">
                        <a:buFont typeface="Arial" panose="020B0604020202020204" pitchFamily="34" charset="0"/>
                        <a:buChar char="•"/>
                      </a:pPr>
                      <a:r>
                        <a:rPr lang="en-US" sz="1400" kern="1200" dirty="0">
                          <a:effectLst/>
                        </a:rPr>
                        <a:t>Production startup status</a:t>
                      </a:r>
                    </a:p>
                    <a:p>
                      <a:pPr marL="742950" lvl="1" indent="-285750">
                        <a:buFont typeface="Arial" panose="020B0604020202020204" pitchFamily="34" charset="0"/>
                        <a:buChar char="•"/>
                      </a:pPr>
                      <a:r>
                        <a:rPr lang="en-US" sz="1400" kern="1200" dirty="0">
                          <a:effectLst/>
                        </a:rPr>
                        <a:t>Plans to keep our employees safe as they return to work </a:t>
                      </a:r>
                    </a:p>
                    <a:p>
                      <a:pPr marL="285750" lvl="0" indent="-285750">
                        <a:buFont typeface="Arial" panose="020B0604020202020204" pitchFamily="34" charset="0"/>
                        <a:buChar char="•"/>
                      </a:pPr>
                      <a:r>
                        <a:rPr lang="en-US" sz="1400" kern="1200" dirty="0">
                          <a:effectLst/>
                        </a:rPr>
                        <a:t>Ensure consistency with our official COVID-19 communications</a:t>
                      </a:r>
                    </a:p>
                    <a:p>
                      <a:pPr marL="285750" lvl="0" indent="-285750">
                        <a:buFont typeface="Arial" panose="020B0604020202020204" pitchFamily="34" charset="0"/>
                        <a:buChar char="•"/>
                      </a:pPr>
                      <a:r>
                        <a:rPr lang="en-US" sz="1400" kern="1200" dirty="0">
                          <a:effectLst/>
                        </a:rPr>
                        <a:t>Communicate with workforce daily upon return</a:t>
                      </a:r>
                    </a:p>
                  </a:txBody>
                  <a:tcPr/>
                </a:tc>
                <a:tc>
                  <a:txBody>
                    <a:bodyPr/>
                    <a:lstStyle/>
                    <a:p>
                      <a:pPr marL="0" lvl="0" indent="0">
                        <a:buFont typeface="Arial" panose="020B0604020202020204" pitchFamily="34" charset="0"/>
                        <a:buNone/>
                      </a:pPr>
                      <a:r>
                        <a:rPr lang="en-US" sz="1400" kern="1200" dirty="0">
                          <a:effectLst/>
                        </a:rPr>
                        <a:t> </a:t>
                      </a:r>
                    </a:p>
                  </a:txBody>
                  <a:tcPr/>
                </a:tc>
                <a:extLst>
                  <a:ext uri="{0D108BD9-81ED-4DB2-BD59-A6C34878D82A}">
                    <a16:rowId xmlns:a16="http://schemas.microsoft.com/office/drawing/2014/main" val="3805751083"/>
                  </a:ext>
                </a:extLst>
              </a:tr>
              <a:tr h="370840">
                <a:tc gridSpan="2">
                  <a:txBody>
                    <a:bodyPr/>
                    <a:lstStyle/>
                    <a:p>
                      <a:r>
                        <a:rPr lang="en-US" sz="1400" dirty="0"/>
                        <a:t>Top Risks: </a:t>
                      </a:r>
                    </a:p>
                    <a:p>
                      <a:endParaRPr lang="en-US" sz="1400" dirty="0"/>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spTree>
    <p:extLst>
      <p:ext uri="{BB962C8B-B14F-4D97-AF65-F5344CB8AC3E}">
        <p14:creationId xmlns:p14="http://schemas.microsoft.com/office/powerpoint/2010/main" val="184577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39007067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4"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Workforce: Legal / Government Approval</a:t>
            </a:r>
          </a:p>
        </p:txBody>
      </p:sp>
      <p:sp>
        <p:nvSpPr>
          <p:cNvPr id="5" name="Text Placeholder 4">
            <a:extLst>
              <a:ext uri="{FF2B5EF4-FFF2-40B4-BE49-F238E27FC236}">
                <a16:creationId xmlns:a16="http://schemas.microsoft.com/office/drawing/2014/main" id="{1A4A61A7-99F4-4220-B90B-7D20ECC33CFA}"/>
              </a:ext>
            </a:extLst>
          </p:cNvPr>
          <p:cNvSpPr>
            <a:spLocks noGrp="1"/>
          </p:cNvSpPr>
          <p:nvPr>
            <p:ph type="body" sz="quarter" idx="13"/>
          </p:nvPr>
        </p:nvSpPr>
        <p:spPr/>
        <p:txBody>
          <a:bodyPr/>
          <a:lstStyle/>
          <a:p>
            <a:endParaRPr lang="en-US"/>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1374030875"/>
              </p:ext>
            </p:extLst>
          </p:nvPr>
        </p:nvGraphicFramePr>
        <p:xfrm>
          <a:off x="532737" y="1106805"/>
          <a:ext cx="11426025" cy="2204720"/>
        </p:xfrm>
        <a:graphic>
          <a:graphicData uri="http://schemas.openxmlformats.org/drawingml/2006/table">
            <a:tbl>
              <a:tblPr firstRow="1" bandRow="1">
                <a:tableStyleId>{5940675A-B579-460E-94D1-54222C63F5DA}</a:tableStyleId>
              </a:tblPr>
              <a:tblGrid>
                <a:gridCol w="6138407">
                  <a:extLst>
                    <a:ext uri="{9D8B030D-6E8A-4147-A177-3AD203B41FA5}">
                      <a16:colId xmlns:a16="http://schemas.microsoft.com/office/drawing/2014/main" val="899650862"/>
                    </a:ext>
                  </a:extLst>
                </a:gridCol>
                <a:gridCol w="5287618">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Plant requests legal review for restart</a:t>
                      </a:r>
                    </a:p>
                    <a:p>
                      <a:pPr marL="285750" lvl="0" indent="-285750">
                        <a:buFont typeface="Arial" panose="020B0604020202020204" pitchFamily="34" charset="0"/>
                        <a:buChar char="•"/>
                      </a:pPr>
                      <a:r>
                        <a:rPr lang="en-US" sz="1400" kern="1200" dirty="0">
                          <a:effectLst/>
                        </a:rPr>
                        <a:t>Legal establishes your local requirements for restart</a:t>
                      </a:r>
                    </a:p>
                    <a:p>
                      <a:pPr marL="285750" lvl="0" indent="-285750">
                        <a:buFont typeface="Arial" panose="020B0604020202020204" pitchFamily="34" charset="0"/>
                        <a:buChar char="•"/>
                      </a:pPr>
                      <a:r>
                        <a:rPr lang="en-US" sz="1400" kern="1200" dirty="0">
                          <a:effectLst/>
                        </a:rPr>
                        <a:t>Verify corporate government relations are in agreement we have aligned with state/national authorities to allow or approve restart (if applicable)</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Risks: </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p>
                      <a:r>
                        <a:rPr lang="en-US" sz="1400" dirty="0"/>
                        <a:t>Execute Force Majeure</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graphicFrame>
        <p:nvGraphicFramePr>
          <p:cNvPr id="9" name="Table 8">
            <a:extLst>
              <a:ext uri="{FF2B5EF4-FFF2-40B4-BE49-F238E27FC236}">
                <a16:creationId xmlns:a16="http://schemas.microsoft.com/office/drawing/2014/main" id="{FB4EE27D-77E3-493E-BF48-92C405E8DD86}"/>
              </a:ext>
            </a:extLst>
          </p:cNvPr>
          <p:cNvGraphicFramePr>
            <a:graphicFrameLocks noGrp="1"/>
          </p:cNvGraphicFramePr>
          <p:nvPr>
            <p:extLst>
              <p:ext uri="{D42A27DB-BD31-4B8C-83A1-F6EECF244321}">
                <p14:modId xmlns:p14="http://schemas.microsoft.com/office/powerpoint/2010/main" val="3630386593"/>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635099">
                  <a:extLst>
                    <a:ext uri="{9D8B030D-6E8A-4147-A177-3AD203B41FA5}">
                      <a16:colId xmlns:a16="http://schemas.microsoft.com/office/drawing/2014/main" val="1876399401"/>
                    </a:ext>
                  </a:extLst>
                </a:gridCol>
                <a:gridCol w="909317">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434384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3507564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8"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Customer Status</a:t>
            </a:r>
          </a:p>
        </p:txBody>
      </p:sp>
      <p:sp>
        <p:nvSpPr>
          <p:cNvPr id="5" name="Text Placeholder 4">
            <a:extLst>
              <a:ext uri="{FF2B5EF4-FFF2-40B4-BE49-F238E27FC236}">
                <a16:creationId xmlns:a16="http://schemas.microsoft.com/office/drawing/2014/main" id="{1A4A61A7-99F4-4220-B90B-7D20ECC33CFA}"/>
              </a:ext>
            </a:extLst>
          </p:cNvPr>
          <p:cNvSpPr>
            <a:spLocks noGrp="1"/>
          </p:cNvSpPr>
          <p:nvPr>
            <p:ph type="body" sz="quarter" idx="13"/>
          </p:nvPr>
        </p:nvSpPr>
        <p:spPr/>
        <p:txBody>
          <a:bodyPr/>
          <a:lstStyle/>
          <a:p>
            <a:endParaRPr lang="en-US"/>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3659230241"/>
              </p:ext>
            </p:extLst>
          </p:nvPr>
        </p:nvGraphicFramePr>
        <p:xfrm>
          <a:off x="694266" y="1106805"/>
          <a:ext cx="11264496" cy="4338320"/>
        </p:xfrm>
        <a:graphic>
          <a:graphicData uri="http://schemas.openxmlformats.org/drawingml/2006/table">
            <a:tbl>
              <a:tblPr firstRow="1" bandRow="1">
                <a:tableStyleId>{5940675A-B579-460E-94D1-54222C63F5DA}</a:tableStyleId>
              </a:tblPr>
              <a:tblGrid>
                <a:gridCol w="5632248">
                  <a:extLst>
                    <a:ext uri="{9D8B030D-6E8A-4147-A177-3AD203B41FA5}">
                      <a16:colId xmlns:a16="http://schemas.microsoft.com/office/drawing/2014/main" val="899650862"/>
                    </a:ext>
                  </a:extLst>
                </a:gridCol>
                <a:gridCol w="5632248">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Create or update a comprehensive customer listing of contacts and addresses </a:t>
                      </a:r>
                    </a:p>
                    <a:p>
                      <a:pPr marL="285750" lvl="0" indent="-285750">
                        <a:buFont typeface="Arial" panose="020B0604020202020204" pitchFamily="34" charset="0"/>
                        <a:buChar char="•"/>
                      </a:pPr>
                      <a:r>
                        <a:rPr lang="en-US" sz="1400" kern="1200" dirty="0">
                          <a:effectLst/>
                        </a:rPr>
                        <a:t>Prepare and execute a customer alignment &amp; communication plan for the duration of the shutdown period and early restart phase. </a:t>
                      </a:r>
                    </a:p>
                    <a:p>
                      <a:pPr marL="285750" lvl="0" indent="-285750">
                        <a:buFont typeface="Arial" panose="020B0604020202020204" pitchFamily="34" charset="0"/>
                        <a:buChar char="•"/>
                      </a:pPr>
                      <a:r>
                        <a:rPr lang="en-US" sz="1400" kern="1200" dirty="0">
                          <a:effectLst/>
                        </a:rPr>
                        <a:t>Verify customers have updated and communicated demand through EDI or other similar COM tool.</a:t>
                      </a:r>
                    </a:p>
                    <a:p>
                      <a:pPr marL="285750" lvl="0" indent="-285750">
                        <a:buFont typeface="Arial" panose="020B0604020202020204" pitchFamily="34" charset="0"/>
                        <a:buChar char="•"/>
                      </a:pPr>
                      <a:r>
                        <a:rPr lang="en-US" sz="1400" kern="1200" dirty="0">
                          <a:effectLst/>
                        </a:rPr>
                        <a:t>Understand and communicate to senior leadership if customers are constrained preventing them from restarting together with the operation.</a:t>
                      </a:r>
                    </a:p>
                    <a:p>
                      <a:pPr marL="285750" lvl="0" indent="-285750">
                        <a:buFont typeface="Arial" panose="020B0604020202020204" pitchFamily="34" charset="0"/>
                        <a:buChar char="•"/>
                      </a:pPr>
                      <a:r>
                        <a:rPr lang="en-US" sz="1400" kern="1200" dirty="0">
                          <a:effectLst/>
                        </a:rPr>
                        <a:t>If Customers are constrained, understand and communicate with senior leadership what roadblocks may be inhibiting restart or provide risk of future shutdown.</a:t>
                      </a:r>
                    </a:p>
                    <a:p>
                      <a:pPr marL="285750" indent="-285750">
                        <a:buFont typeface="Arial" panose="020B0604020202020204" pitchFamily="34" charset="0"/>
                        <a:buChar char="•"/>
                      </a:pPr>
                      <a:r>
                        <a:rPr lang="en-US" sz="1400" kern="1200" dirty="0">
                          <a:effectLst/>
                        </a:rPr>
                        <a:t>Complete a customer financial health and risk assessment with current AP.</a:t>
                      </a:r>
                      <a:endParaRPr lang="en-US" sz="1400" dirty="0"/>
                    </a:p>
                  </a:txBody>
                  <a:tcPr/>
                </a:tc>
                <a:tc>
                  <a:txBody>
                    <a:bodyPr/>
                    <a:lstStyle/>
                    <a:p>
                      <a:pPr marL="285750" lvl="0" indent="-285750">
                        <a:buFont typeface="Arial" panose="020B0604020202020204" pitchFamily="34" charset="0"/>
                        <a:buChar char="•"/>
                      </a:pPr>
                      <a:endParaRPr lang="en-US" sz="1400" dirty="0"/>
                    </a:p>
                  </a:txBody>
                  <a:tcPr/>
                </a:tc>
                <a:extLst>
                  <a:ext uri="{0D108BD9-81ED-4DB2-BD59-A6C34878D82A}">
                    <a16:rowId xmlns:a16="http://schemas.microsoft.com/office/drawing/2014/main" val="3805751083"/>
                  </a:ext>
                </a:extLst>
              </a:tr>
              <a:tr h="370840">
                <a:tc gridSpan="2">
                  <a:txBody>
                    <a:bodyPr/>
                    <a:lstStyle/>
                    <a:p>
                      <a:r>
                        <a:rPr lang="en-US" sz="1400" dirty="0"/>
                        <a:t>Top Risks: </a:t>
                      </a:r>
                    </a:p>
                  </a:txBody>
                  <a:tcPr/>
                </a:tc>
                <a:tc hMerge="1">
                  <a:txBody>
                    <a:bodyPr/>
                    <a:lstStyle/>
                    <a:p>
                      <a:endParaRPr lang="en-US" sz="1400" dirty="0"/>
                    </a:p>
                  </a:txBody>
                  <a:tcPr/>
                </a:tc>
                <a:extLst>
                  <a:ext uri="{0D108BD9-81ED-4DB2-BD59-A6C34878D82A}">
                    <a16:rowId xmlns:a16="http://schemas.microsoft.com/office/drawing/2014/main" val="89580922"/>
                  </a:ext>
                </a:extLst>
              </a:tr>
              <a:tr h="277626">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graphicFrame>
        <p:nvGraphicFramePr>
          <p:cNvPr id="9" name="Table 8">
            <a:extLst>
              <a:ext uri="{FF2B5EF4-FFF2-40B4-BE49-F238E27FC236}">
                <a16:creationId xmlns:a16="http://schemas.microsoft.com/office/drawing/2014/main" id="{461F626B-5CBA-4241-B602-B41C15E1D73F}"/>
              </a:ext>
            </a:extLst>
          </p:cNvPr>
          <p:cNvGraphicFramePr>
            <a:graphicFrameLocks noGrp="1"/>
          </p:cNvGraphicFramePr>
          <p:nvPr>
            <p:extLst>
              <p:ext uri="{D42A27DB-BD31-4B8C-83A1-F6EECF244321}">
                <p14:modId xmlns:p14="http://schemas.microsoft.com/office/powerpoint/2010/main" val="4197030834"/>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635099">
                  <a:extLst>
                    <a:ext uri="{9D8B030D-6E8A-4147-A177-3AD203B41FA5}">
                      <a16:colId xmlns:a16="http://schemas.microsoft.com/office/drawing/2014/main" val="1876399401"/>
                    </a:ext>
                  </a:extLst>
                </a:gridCol>
                <a:gridCol w="909317">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2158113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22194796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6"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Senior Leadership Alignment</a:t>
            </a:r>
          </a:p>
        </p:txBody>
      </p:sp>
      <p:sp>
        <p:nvSpPr>
          <p:cNvPr id="5" name="Text Placeholder 4">
            <a:extLst>
              <a:ext uri="{FF2B5EF4-FFF2-40B4-BE49-F238E27FC236}">
                <a16:creationId xmlns:a16="http://schemas.microsoft.com/office/drawing/2014/main" id="{1A4A61A7-99F4-4220-B90B-7D20ECC33CFA}"/>
              </a:ext>
            </a:extLst>
          </p:cNvPr>
          <p:cNvSpPr>
            <a:spLocks noGrp="1"/>
          </p:cNvSpPr>
          <p:nvPr>
            <p:ph type="body" sz="quarter" idx="13"/>
          </p:nvPr>
        </p:nvSpPr>
        <p:spPr/>
        <p:txBody>
          <a:bodyPr/>
          <a:lstStyle/>
          <a:p>
            <a:endParaRPr lang="en-US"/>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1879394130"/>
              </p:ext>
            </p:extLst>
          </p:nvPr>
        </p:nvGraphicFramePr>
        <p:xfrm>
          <a:off x="694266" y="1106805"/>
          <a:ext cx="11264496" cy="2057400"/>
        </p:xfrm>
        <a:graphic>
          <a:graphicData uri="http://schemas.openxmlformats.org/drawingml/2006/table">
            <a:tbl>
              <a:tblPr firstRow="1" bandRow="1">
                <a:tableStyleId>{5940675A-B579-460E-94D1-54222C63F5DA}</a:tableStyleId>
              </a:tblPr>
              <a:tblGrid>
                <a:gridCol w="5632248">
                  <a:extLst>
                    <a:ext uri="{9D8B030D-6E8A-4147-A177-3AD203B41FA5}">
                      <a16:colId xmlns:a16="http://schemas.microsoft.com/office/drawing/2014/main" val="899650862"/>
                    </a:ext>
                  </a:extLst>
                </a:gridCol>
                <a:gridCol w="5632248">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For large customers, senior leadership has verified there is adequate alignment across the industry (OEM, Tier I, Tier n) to support the restart of the supply chain. Depending on size of OEM</a:t>
                      </a:r>
                      <a:endParaRPr lang="en-US" sz="1400" dirty="0"/>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Risks: </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graphicFrame>
        <p:nvGraphicFramePr>
          <p:cNvPr id="9" name="Table 8">
            <a:extLst>
              <a:ext uri="{FF2B5EF4-FFF2-40B4-BE49-F238E27FC236}">
                <a16:creationId xmlns:a16="http://schemas.microsoft.com/office/drawing/2014/main" id="{24F4206D-6CBA-4EB8-9F94-85D071516F8B}"/>
              </a:ext>
            </a:extLst>
          </p:cNvPr>
          <p:cNvGraphicFramePr>
            <a:graphicFrameLocks noGrp="1"/>
          </p:cNvGraphicFramePr>
          <p:nvPr>
            <p:extLst>
              <p:ext uri="{D42A27DB-BD31-4B8C-83A1-F6EECF244321}">
                <p14:modId xmlns:p14="http://schemas.microsoft.com/office/powerpoint/2010/main" val="4197030834"/>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635099">
                  <a:extLst>
                    <a:ext uri="{9D8B030D-6E8A-4147-A177-3AD203B41FA5}">
                      <a16:colId xmlns:a16="http://schemas.microsoft.com/office/drawing/2014/main" val="1876399401"/>
                    </a:ext>
                  </a:extLst>
                </a:gridCol>
                <a:gridCol w="909317">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4183448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5612424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70"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Manufacturing Process </a:t>
            </a:r>
          </a:p>
        </p:txBody>
      </p:sp>
      <p:graphicFrame>
        <p:nvGraphicFramePr>
          <p:cNvPr id="3" name="Table 2">
            <a:extLst>
              <a:ext uri="{FF2B5EF4-FFF2-40B4-BE49-F238E27FC236}">
                <a16:creationId xmlns:a16="http://schemas.microsoft.com/office/drawing/2014/main" id="{13BD8009-44AE-49D6-AD10-57C31AC57FB3}"/>
              </a:ext>
            </a:extLst>
          </p:cNvPr>
          <p:cNvGraphicFramePr>
            <a:graphicFrameLocks noGrp="1"/>
          </p:cNvGraphicFramePr>
          <p:nvPr>
            <p:extLst>
              <p:ext uri="{D42A27DB-BD31-4B8C-83A1-F6EECF244321}">
                <p14:modId xmlns:p14="http://schemas.microsoft.com/office/powerpoint/2010/main" val="1241777624"/>
              </p:ext>
            </p:extLst>
          </p:nvPr>
        </p:nvGraphicFramePr>
        <p:xfrm>
          <a:off x="9589273" y="0"/>
          <a:ext cx="2528514" cy="609600"/>
        </p:xfrm>
        <a:graphic>
          <a:graphicData uri="http://schemas.openxmlformats.org/drawingml/2006/table">
            <a:tbl>
              <a:tblPr firstRow="1" bandRow="1">
                <a:tableStyleId>{2D5ABB26-0587-4C30-8999-92F81FD0307C}</a:tableStyleId>
              </a:tblPr>
              <a:tblGrid>
                <a:gridCol w="1698290">
                  <a:extLst>
                    <a:ext uri="{9D8B030D-6E8A-4147-A177-3AD203B41FA5}">
                      <a16:colId xmlns:a16="http://schemas.microsoft.com/office/drawing/2014/main" val="1876399401"/>
                    </a:ext>
                  </a:extLst>
                </a:gridCol>
                <a:gridCol w="830224">
                  <a:extLst>
                    <a:ext uri="{9D8B030D-6E8A-4147-A177-3AD203B41FA5}">
                      <a16:colId xmlns:a16="http://schemas.microsoft.com/office/drawing/2014/main" val="4270017394"/>
                    </a:ext>
                  </a:extLst>
                </a:gridCol>
              </a:tblGrid>
              <a:tr h="278296">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endParaRPr lang="en-US" sz="1400" dirty="0"/>
                    </a:p>
                  </a:txBody>
                  <a:tcPr>
                    <a:solidFill>
                      <a:srgbClr val="00B050"/>
                    </a:solidFill>
                  </a:tcPr>
                </a:tc>
                <a:extLst>
                  <a:ext uri="{0D108BD9-81ED-4DB2-BD59-A6C34878D82A}">
                    <a16:rowId xmlns:a16="http://schemas.microsoft.com/office/drawing/2014/main" val="1233479996"/>
                  </a:ext>
                </a:extLst>
              </a:tr>
            </a:tbl>
          </a:graphicData>
        </a:graphic>
      </p:graphicFrame>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864731742"/>
              </p:ext>
            </p:extLst>
          </p:nvPr>
        </p:nvGraphicFramePr>
        <p:xfrm>
          <a:off x="609600" y="1027906"/>
          <a:ext cx="11264496" cy="3124200"/>
        </p:xfrm>
        <a:graphic>
          <a:graphicData uri="http://schemas.openxmlformats.org/drawingml/2006/table">
            <a:tbl>
              <a:tblPr firstRow="1" bandRow="1">
                <a:tableStyleId>{5940675A-B579-460E-94D1-54222C63F5DA}</a:tableStyleId>
              </a:tblPr>
              <a:tblGrid>
                <a:gridCol w="5489050">
                  <a:extLst>
                    <a:ext uri="{9D8B030D-6E8A-4147-A177-3AD203B41FA5}">
                      <a16:colId xmlns:a16="http://schemas.microsoft.com/office/drawing/2014/main" val="899650862"/>
                    </a:ext>
                  </a:extLst>
                </a:gridCol>
                <a:gridCol w="5775446">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Follow your normal plant manufacturing restart procedures. </a:t>
                      </a:r>
                    </a:p>
                    <a:p>
                      <a:pPr marL="285750" lvl="0" indent="-285750">
                        <a:buFont typeface="Arial" panose="020B0604020202020204" pitchFamily="34" charset="0"/>
                        <a:buChar char="•"/>
                      </a:pPr>
                      <a:r>
                        <a:rPr lang="en-US" sz="1400" kern="1200" dirty="0">
                          <a:effectLst/>
                        </a:rPr>
                        <a:t>If time did not permit normal plant shutdown procedures to be followed, use a structured approach (like FMEA) to identify possible/expected challenges and allow time to address during restart. </a:t>
                      </a:r>
                    </a:p>
                    <a:p>
                      <a:pPr marL="285750" lvl="0" indent="-285750">
                        <a:buFont typeface="Arial" panose="020B0604020202020204" pitchFamily="34" charset="0"/>
                        <a:buChar char="•"/>
                      </a:pPr>
                      <a:r>
                        <a:rPr lang="en-US" sz="1400" kern="1200" dirty="0">
                          <a:effectLst/>
                        </a:rPr>
                        <a:t>Review lineside components and WIP to ensure no physical or environmental damage such as rust has occurred.</a:t>
                      </a:r>
                    </a:p>
                    <a:p>
                      <a:pPr marL="285750" lvl="0" indent="-285750">
                        <a:buFont typeface="Arial" panose="020B0604020202020204" pitchFamily="34" charset="0"/>
                        <a:buChar char="•"/>
                      </a:pPr>
                      <a:r>
                        <a:rPr lang="en-US" sz="1400" kern="1200" dirty="0">
                          <a:effectLst/>
                        </a:rPr>
                        <a:t>Utilize the link “Manufacturing process restart guidelines” as a supplement to your restart procedures. </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spTree>
    <p:extLst>
      <p:ext uri="{BB962C8B-B14F-4D97-AF65-F5344CB8AC3E}">
        <p14:creationId xmlns:p14="http://schemas.microsoft.com/office/powerpoint/2010/main" val="2637032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11999665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394"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Inventory</a:t>
            </a:r>
          </a:p>
        </p:txBody>
      </p:sp>
      <p:graphicFrame>
        <p:nvGraphicFramePr>
          <p:cNvPr id="3" name="Table 2">
            <a:extLst>
              <a:ext uri="{FF2B5EF4-FFF2-40B4-BE49-F238E27FC236}">
                <a16:creationId xmlns:a16="http://schemas.microsoft.com/office/drawing/2014/main" id="{13BD8009-44AE-49D6-AD10-57C31AC57FB3}"/>
              </a:ext>
            </a:extLst>
          </p:cNvPr>
          <p:cNvGraphicFramePr>
            <a:graphicFrameLocks noGrp="1"/>
          </p:cNvGraphicFramePr>
          <p:nvPr>
            <p:extLst>
              <p:ext uri="{D42A27DB-BD31-4B8C-83A1-F6EECF244321}">
                <p14:modId xmlns:p14="http://schemas.microsoft.com/office/powerpoint/2010/main" val="2032332863"/>
              </p:ext>
            </p:extLst>
          </p:nvPr>
        </p:nvGraphicFramePr>
        <p:xfrm>
          <a:off x="9589273" y="0"/>
          <a:ext cx="2528514" cy="655368"/>
        </p:xfrm>
        <a:graphic>
          <a:graphicData uri="http://schemas.openxmlformats.org/drawingml/2006/table">
            <a:tbl>
              <a:tblPr firstRow="1" bandRow="1">
                <a:tableStyleId>{2D5ABB26-0587-4C30-8999-92F81FD0307C}</a:tableStyleId>
              </a:tblPr>
              <a:tblGrid>
                <a:gridCol w="1698290">
                  <a:extLst>
                    <a:ext uri="{9D8B030D-6E8A-4147-A177-3AD203B41FA5}">
                      <a16:colId xmlns:a16="http://schemas.microsoft.com/office/drawing/2014/main" val="1876399401"/>
                    </a:ext>
                  </a:extLst>
                </a:gridCol>
                <a:gridCol w="830224">
                  <a:extLst>
                    <a:ext uri="{9D8B030D-6E8A-4147-A177-3AD203B41FA5}">
                      <a16:colId xmlns:a16="http://schemas.microsoft.com/office/drawing/2014/main" val="4270017394"/>
                    </a:ext>
                  </a:extLst>
                </a:gridCol>
              </a:tblGrid>
              <a:tr h="350568">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endParaRPr lang="en-US" sz="1400" dirty="0"/>
                    </a:p>
                  </a:txBody>
                  <a:tcPr>
                    <a:solidFill>
                      <a:srgbClr val="00B050"/>
                    </a:solidFill>
                  </a:tcPr>
                </a:tc>
                <a:extLst>
                  <a:ext uri="{0D108BD9-81ED-4DB2-BD59-A6C34878D82A}">
                    <a16:rowId xmlns:a16="http://schemas.microsoft.com/office/drawing/2014/main" val="1233479996"/>
                  </a:ext>
                </a:extLst>
              </a:tr>
            </a:tbl>
          </a:graphicData>
        </a:graphic>
      </p:graphicFrame>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3625429778"/>
              </p:ext>
            </p:extLst>
          </p:nvPr>
        </p:nvGraphicFramePr>
        <p:xfrm>
          <a:off x="609600" y="1027906"/>
          <a:ext cx="11264496" cy="2910840"/>
        </p:xfrm>
        <a:graphic>
          <a:graphicData uri="http://schemas.openxmlformats.org/drawingml/2006/table">
            <a:tbl>
              <a:tblPr firstRow="1" bandRow="1">
                <a:tableStyleId>{5940675A-B579-460E-94D1-54222C63F5DA}</a:tableStyleId>
              </a:tblPr>
              <a:tblGrid>
                <a:gridCol w="5489050">
                  <a:extLst>
                    <a:ext uri="{9D8B030D-6E8A-4147-A177-3AD203B41FA5}">
                      <a16:colId xmlns:a16="http://schemas.microsoft.com/office/drawing/2014/main" val="899650862"/>
                    </a:ext>
                  </a:extLst>
                </a:gridCol>
                <a:gridCol w="5775446">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Establish inventory on hand and in-transit, verify if adequate to support restart with minimal risk to run-out</a:t>
                      </a:r>
                    </a:p>
                    <a:p>
                      <a:pPr marL="285750" lvl="0" indent="-285750">
                        <a:buFont typeface="Arial" panose="020B0604020202020204" pitchFamily="34" charset="0"/>
                        <a:buChar char="•"/>
                      </a:pPr>
                      <a:r>
                        <a:rPr lang="en-US" sz="1400" kern="1200" dirty="0">
                          <a:effectLst/>
                        </a:rPr>
                        <a:t>Work globally to understand if inventory can be re-positioned to support restart.</a:t>
                      </a:r>
                    </a:p>
                    <a:p>
                      <a:pPr marL="285750" lvl="0" indent="-285750">
                        <a:buFont typeface="Arial" panose="020B0604020202020204" pitchFamily="34" charset="0"/>
                        <a:buChar char="•"/>
                      </a:pPr>
                      <a:r>
                        <a:rPr lang="en-US" sz="1400" kern="1200" dirty="0">
                          <a:effectLst/>
                        </a:rPr>
                        <a:t>Communicate the run-out status to the supply continuity leader in purchasing.</a:t>
                      </a:r>
                    </a:p>
                    <a:p>
                      <a:pPr marL="285750" lvl="0" indent="-285750">
                        <a:buFont typeface="Arial" panose="020B0604020202020204" pitchFamily="34" charset="0"/>
                        <a:buChar char="•"/>
                      </a:pPr>
                      <a:r>
                        <a:rPr lang="en-US" sz="1400" kern="1200" dirty="0">
                          <a:effectLst/>
                        </a:rPr>
                        <a:t>Communicate restart plan with Logistics team to ensure appropriate transportation and Warehousing plans</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spTree>
    <p:extLst>
      <p:ext uri="{BB962C8B-B14F-4D97-AF65-F5344CB8AC3E}">
        <p14:creationId xmlns:p14="http://schemas.microsoft.com/office/powerpoint/2010/main" val="134572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24361045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8"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Transportation</a:t>
            </a:r>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1798050844"/>
              </p:ext>
            </p:extLst>
          </p:nvPr>
        </p:nvGraphicFramePr>
        <p:xfrm>
          <a:off x="609600" y="1027906"/>
          <a:ext cx="11264496" cy="2057400"/>
        </p:xfrm>
        <a:graphic>
          <a:graphicData uri="http://schemas.openxmlformats.org/drawingml/2006/table">
            <a:tbl>
              <a:tblPr firstRow="1" bandRow="1">
                <a:tableStyleId>{5940675A-B579-460E-94D1-54222C63F5DA}</a:tableStyleId>
              </a:tblPr>
              <a:tblGrid>
                <a:gridCol w="5489050">
                  <a:extLst>
                    <a:ext uri="{9D8B030D-6E8A-4147-A177-3AD203B41FA5}">
                      <a16:colId xmlns:a16="http://schemas.microsoft.com/office/drawing/2014/main" val="899650862"/>
                    </a:ext>
                  </a:extLst>
                </a:gridCol>
                <a:gridCol w="5775446">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Confirm and communicate sea freight lines and truck lines as they are reopened/restored</a:t>
                      </a:r>
                    </a:p>
                    <a:p>
                      <a:pPr marL="285750" lvl="0" indent="-285750">
                        <a:buFont typeface="Arial" panose="020B0604020202020204" pitchFamily="34" charset="0"/>
                        <a:buChar char="•"/>
                      </a:pPr>
                      <a:r>
                        <a:rPr lang="en-US" sz="1400" kern="1200" dirty="0">
                          <a:effectLst/>
                        </a:rPr>
                        <a:t>Confirm and communicate ports delays, closures or alternate options</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 </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graphicFrame>
        <p:nvGraphicFramePr>
          <p:cNvPr id="9" name="Table 8">
            <a:extLst>
              <a:ext uri="{FF2B5EF4-FFF2-40B4-BE49-F238E27FC236}">
                <a16:creationId xmlns:a16="http://schemas.microsoft.com/office/drawing/2014/main" id="{A174CFF4-8413-4882-9BDB-04CB5A481368}"/>
              </a:ext>
            </a:extLst>
          </p:cNvPr>
          <p:cNvGraphicFramePr>
            <a:graphicFrameLocks noGrp="1"/>
          </p:cNvGraphicFramePr>
          <p:nvPr>
            <p:extLst>
              <p:ext uri="{D42A27DB-BD31-4B8C-83A1-F6EECF244321}">
                <p14:modId xmlns:p14="http://schemas.microsoft.com/office/powerpoint/2010/main" val="4197030834"/>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635099">
                  <a:extLst>
                    <a:ext uri="{9D8B030D-6E8A-4147-A177-3AD203B41FA5}">
                      <a16:colId xmlns:a16="http://schemas.microsoft.com/office/drawing/2014/main" val="1876399401"/>
                    </a:ext>
                  </a:extLst>
                </a:gridCol>
                <a:gridCol w="909317">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3091033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5055111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42"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Suppliers</a:t>
            </a:r>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3597403487"/>
              </p:ext>
            </p:extLst>
          </p:nvPr>
        </p:nvGraphicFramePr>
        <p:xfrm>
          <a:off x="609600" y="1027906"/>
          <a:ext cx="11264496" cy="4241800"/>
        </p:xfrm>
        <a:graphic>
          <a:graphicData uri="http://schemas.openxmlformats.org/drawingml/2006/table">
            <a:tbl>
              <a:tblPr firstRow="1" bandRow="1">
                <a:tableStyleId>{5940675A-B579-460E-94D1-54222C63F5DA}</a:tableStyleId>
              </a:tblPr>
              <a:tblGrid>
                <a:gridCol w="7750019">
                  <a:extLst>
                    <a:ext uri="{9D8B030D-6E8A-4147-A177-3AD203B41FA5}">
                      <a16:colId xmlns:a16="http://schemas.microsoft.com/office/drawing/2014/main" val="899650862"/>
                    </a:ext>
                  </a:extLst>
                </a:gridCol>
                <a:gridCol w="3514477">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Prepare and execute a supplier alignment &amp; communication plan for the early restart phase</a:t>
                      </a:r>
                    </a:p>
                    <a:p>
                      <a:pPr marL="285750" lvl="0" indent="-285750">
                        <a:buFont typeface="Arial" panose="020B0604020202020204" pitchFamily="34" charset="0"/>
                        <a:buChar char="•"/>
                      </a:pPr>
                      <a:r>
                        <a:rPr lang="en-US" sz="1400" kern="1200" dirty="0">
                          <a:effectLst/>
                        </a:rPr>
                        <a:t>Verify suppliers have received updated demand through EDI or other similar customer order management tool</a:t>
                      </a:r>
                    </a:p>
                    <a:p>
                      <a:pPr marL="285750" lvl="0" indent="-285750">
                        <a:buFont typeface="Arial" panose="020B0604020202020204" pitchFamily="34" charset="0"/>
                        <a:buChar char="•"/>
                      </a:pPr>
                      <a:r>
                        <a:rPr lang="en-US" sz="1400" kern="1200" dirty="0">
                          <a:effectLst/>
                        </a:rPr>
                        <a:t>Material requests supplier readiness confirmation from supplier continuity leader</a:t>
                      </a:r>
                    </a:p>
                    <a:p>
                      <a:pPr marL="285750" lvl="0" indent="-285750">
                        <a:buFont typeface="Arial" panose="020B0604020202020204" pitchFamily="34" charset="0"/>
                        <a:buChar char="•"/>
                      </a:pPr>
                      <a:r>
                        <a:rPr lang="en-US" sz="1400" kern="1200" dirty="0">
                          <a:effectLst/>
                        </a:rPr>
                        <a:t>Supplier continuity leader to confirm suppliers have resources required to restart (people/ process/tools) Is support required?</a:t>
                      </a:r>
                    </a:p>
                    <a:p>
                      <a:pPr marL="285750" lvl="0" indent="-285750">
                        <a:buFont typeface="Arial" panose="020B0604020202020204" pitchFamily="34" charset="0"/>
                        <a:buChar char="•"/>
                      </a:pPr>
                      <a:r>
                        <a:rPr lang="en-US" sz="1400" kern="1200" dirty="0">
                          <a:effectLst/>
                        </a:rPr>
                        <a:t>Supplier continuity leader to communicate constrained suppliers, supply gaps, and create countermeasure plans </a:t>
                      </a:r>
                    </a:p>
                    <a:p>
                      <a:pPr marL="285750" lvl="0" indent="-285750">
                        <a:buFont typeface="Arial" panose="020B0604020202020204" pitchFamily="34" charset="0"/>
                        <a:buChar char="•"/>
                      </a:pPr>
                      <a:r>
                        <a:rPr lang="en-US" sz="1400" kern="1200" dirty="0">
                          <a:effectLst/>
                        </a:rPr>
                        <a:t>As required “managed demand” process to be led centrally with support from plant and purchasing.</a:t>
                      </a:r>
                    </a:p>
                    <a:p>
                      <a:pPr marL="285750" lvl="0" indent="-285750">
                        <a:buFont typeface="Arial" panose="020B0604020202020204" pitchFamily="34" charset="0"/>
                        <a:buChar char="•"/>
                      </a:pPr>
                      <a:r>
                        <a:rPr lang="en-US" sz="1400" kern="1200" dirty="0">
                          <a:effectLst/>
                        </a:rPr>
                        <a:t>Purchasing to complete supplier financial health and risk assessment for high risk suppliers.  </a:t>
                      </a:r>
                    </a:p>
                    <a:p>
                      <a:pPr marL="285750" lvl="0" indent="-285750">
                        <a:buFont typeface="Arial" panose="020B0604020202020204" pitchFamily="34" charset="0"/>
                        <a:buChar char="•"/>
                      </a:pPr>
                      <a:r>
                        <a:rPr lang="en-US" sz="1400" kern="1200" dirty="0">
                          <a:effectLst/>
                        </a:rPr>
                        <a:t>Do we have suppliers operating under bankruptcy protection?</a:t>
                      </a:r>
                    </a:p>
                    <a:p>
                      <a:pPr marL="285750" lvl="0" indent="-285750">
                        <a:buFont typeface="Arial" panose="020B0604020202020204" pitchFamily="34" charset="0"/>
                        <a:buChar char="•"/>
                      </a:pPr>
                      <a:r>
                        <a:rPr lang="en-US" sz="1400" kern="1200" dirty="0">
                          <a:effectLst/>
                        </a:rPr>
                        <a:t>Have we considered adjusting terms for at risk suppliers at restart.</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Risks: </a:t>
                      </a:r>
                    </a:p>
                    <a:p>
                      <a:pPr marL="285750" lvl="0" indent="-285750">
                        <a:buFont typeface="Arial" panose="020B0604020202020204" pitchFamily="34" charset="0"/>
                        <a:buChar char="•"/>
                      </a:pPr>
                      <a:endParaRPr lang="en-US" sz="1200" kern="1200" dirty="0">
                        <a:effectLst/>
                      </a:endParaRP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p>
                      <a:endParaRPr lang="en-US" sz="1400" dirty="0"/>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sp>
        <p:nvSpPr>
          <p:cNvPr id="4" name="TextBox 3">
            <a:extLst>
              <a:ext uri="{FF2B5EF4-FFF2-40B4-BE49-F238E27FC236}">
                <a16:creationId xmlns:a16="http://schemas.microsoft.com/office/drawing/2014/main" id="{E1200BE2-243C-40E3-9BDB-0572564BEF31}"/>
              </a:ext>
            </a:extLst>
          </p:cNvPr>
          <p:cNvSpPr txBox="1"/>
          <p:nvPr/>
        </p:nvSpPr>
        <p:spPr>
          <a:xfrm>
            <a:off x="7453096" y="4042291"/>
            <a:ext cx="4550945" cy="369332"/>
          </a:xfrm>
          <a:prstGeom prst="rect">
            <a:avLst/>
          </a:prstGeom>
          <a:noFill/>
        </p:spPr>
        <p:txBody>
          <a:bodyPr wrap="square" rtlCol="0">
            <a:spAutoFit/>
          </a:bodyPr>
          <a:lstStyle/>
          <a:p>
            <a:r>
              <a:rPr lang="en-US" dirty="0">
                <a:solidFill>
                  <a:srgbClr val="FF0000"/>
                </a:solidFill>
              </a:rPr>
              <a:t>Example of supplier tracker, updated daily</a:t>
            </a:r>
          </a:p>
        </p:txBody>
      </p:sp>
      <p:graphicFrame>
        <p:nvGraphicFramePr>
          <p:cNvPr id="10" name="Table 9">
            <a:extLst>
              <a:ext uri="{FF2B5EF4-FFF2-40B4-BE49-F238E27FC236}">
                <a16:creationId xmlns:a16="http://schemas.microsoft.com/office/drawing/2014/main" id="{736D9583-DB8C-42C5-97C0-38C59493A5F8}"/>
              </a:ext>
            </a:extLst>
          </p:cNvPr>
          <p:cNvGraphicFramePr>
            <a:graphicFrameLocks noGrp="1"/>
          </p:cNvGraphicFramePr>
          <p:nvPr>
            <p:extLst>
              <p:ext uri="{D42A27DB-BD31-4B8C-83A1-F6EECF244321}">
                <p14:modId xmlns:p14="http://schemas.microsoft.com/office/powerpoint/2010/main" val="4197030834"/>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635099">
                  <a:extLst>
                    <a:ext uri="{9D8B030D-6E8A-4147-A177-3AD203B41FA5}">
                      <a16:colId xmlns:a16="http://schemas.microsoft.com/office/drawing/2014/main" val="1876399401"/>
                    </a:ext>
                  </a:extLst>
                </a:gridCol>
                <a:gridCol w="909317">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1534130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3737994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66"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Supply Chain: Supplier Quality</a:t>
            </a:r>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504967075"/>
              </p:ext>
            </p:extLst>
          </p:nvPr>
        </p:nvGraphicFramePr>
        <p:xfrm>
          <a:off x="609600" y="1027906"/>
          <a:ext cx="11264496" cy="2484120"/>
        </p:xfrm>
        <a:graphic>
          <a:graphicData uri="http://schemas.openxmlformats.org/drawingml/2006/table">
            <a:tbl>
              <a:tblPr firstRow="1" bandRow="1">
                <a:tableStyleId>{5940675A-B579-460E-94D1-54222C63F5DA}</a:tableStyleId>
              </a:tblPr>
              <a:tblGrid>
                <a:gridCol w="3986254">
                  <a:extLst>
                    <a:ext uri="{9D8B030D-6E8A-4147-A177-3AD203B41FA5}">
                      <a16:colId xmlns:a16="http://schemas.microsoft.com/office/drawing/2014/main" val="899650862"/>
                    </a:ext>
                  </a:extLst>
                </a:gridCol>
                <a:gridCol w="7278242">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Verify key suppliers have additional quality controls in place for new or recently re-allocated operators who may be untrained.</a:t>
                      </a:r>
                    </a:p>
                    <a:p>
                      <a:pPr marL="285750" lvl="0" indent="-285750">
                        <a:buFont typeface="Arial" panose="020B0604020202020204" pitchFamily="34" charset="0"/>
                        <a:buChar char="•"/>
                      </a:pPr>
                      <a:r>
                        <a:rPr lang="en-US" sz="1400" kern="1200" dirty="0">
                          <a:effectLst/>
                        </a:rPr>
                        <a:t>Plant quality leader to ensure the business unit supplier quality leader is aligned with supplier quality’s readiness for plant restart. </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graphicFrame>
        <p:nvGraphicFramePr>
          <p:cNvPr id="9" name="Table 8">
            <a:extLst>
              <a:ext uri="{FF2B5EF4-FFF2-40B4-BE49-F238E27FC236}">
                <a16:creationId xmlns:a16="http://schemas.microsoft.com/office/drawing/2014/main" id="{5B27E841-7DF4-4544-8960-943D5002F0ED}"/>
              </a:ext>
            </a:extLst>
          </p:cNvPr>
          <p:cNvGraphicFramePr>
            <a:graphicFrameLocks noGrp="1"/>
          </p:cNvGraphicFramePr>
          <p:nvPr>
            <p:extLst>
              <p:ext uri="{D42A27DB-BD31-4B8C-83A1-F6EECF244321}">
                <p14:modId xmlns:p14="http://schemas.microsoft.com/office/powerpoint/2010/main" val="4197030834"/>
              </p:ext>
            </p:extLst>
          </p:nvPr>
        </p:nvGraphicFramePr>
        <p:xfrm>
          <a:off x="9573371" y="0"/>
          <a:ext cx="2544416" cy="625311"/>
        </p:xfrm>
        <a:graphic>
          <a:graphicData uri="http://schemas.openxmlformats.org/drawingml/2006/table">
            <a:tbl>
              <a:tblPr firstRow="1" bandRow="1">
                <a:tableStyleId>{2D5ABB26-0587-4C30-8999-92F81FD0307C}</a:tableStyleId>
              </a:tblPr>
              <a:tblGrid>
                <a:gridCol w="1635099">
                  <a:extLst>
                    <a:ext uri="{9D8B030D-6E8A-4147-A177-3AD203B41FA5}">
                      <a16:colId xmlns:a16="http://schemas.microsoft.com/office/drawing/2014/main" val="1876399401"/>
                    </a:ext>
                  </a:extLst>
                </a:gridCol>
                <a:gridCol w="909317">
                  <a:extLst>
                    <a:ext uri="{9D8B030D-6E8A-4147-A177-3AD203B41FA5}">
                      <a16:colId xmlns:a16="http://schemas.microsoft.com/office/drawing/2014/main" val="4270017394"/>
                    </a:ext>
                  </a:extLst>
                </a:gridCol>
              </a:tblGrid>
              <a:tr h="320511">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278296">
                <a:tc>
                  <a:txBody>
                    <a:bodyPr/>
                    <a:lstStyle/>
                    <a:p>
                      <a:r>
                        <a:rPr lang="en-US" sz="1400"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3312958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8B8230F-66A1-4AB3-872E-0CD5780C9E55}"/>
              </a:ext>
            </a:extLst>
          </p:cNvPr>
          <p:cNvGraphicFramePr>
            <a:graphicFrameLocks noChangeAspect="1"/>
          </p:cNvGraphicFramePr>
          <p:nvPr>
            <p:custDataLst>
              <p:tags r:id="rId2"/>
            </p:custDataLst>
            <p:extLst>
              <p:ext uri="{D42A27DB-BD31-4B8C-83A1-F6EECF244321}">
                <p14:modId xmlns:p14="http://schemas.microsoft.com/office/powerpoint/2010/main" val="40895485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8" name="think-cell Slide" r:id="rId6" imgW="471" imgH="470" progId="TCLayout.ActiveDocument.1">
                  <p:embed/>
                </p:oleObj>
              </mc:Choice>
              <mc:Fallback>
                <p:oleObj name="think-cell Slide" r:id="rId6" imgW="471" imgH="470" progId="TCLayout.ActiveDocument.1">
                  <p:embed/>
                  <p:pic>
                    <p:nvPicPr>
                      <p:cNvPr id="3" name="Object 2" hidden="1">
                        <a:extLst>
                          <a:ext uri="{FF2B5EF4-FFF2-40B4-BE49-F238E27FC236}">
                            <a16:creationId xmlns:a16="http://schemas.microsoft.com/office/drawing/2014/main" id="{B8B8230F-66A1-4AB3-872E-0CD5780C9E5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D1790B4-0FDF-4137-AF26-5301AA2ADF63}"/>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00" b="1" dirty="0">
              <a:latin typeface="Arial" panose="020B0604020202020204" pitchFamily="34" charset="0"/>
              <a:cs typeface="Arial" panose="020B0604020202020204" pitchFamily="34" charset="0"/>
              <a:sym typeface="Arial" panose="020B0604020202020204" pitchFamily="34" charset="0"/>
            </a:endParaRPr>
          </a:p>
        </p:txBody>
      </p:sp>
      <p:sp>
        <p:nvSpPr>
          <p:cNvPr id="5" name="Title 4"/>
          <p:cNvSpPr>
            <a:spLocks noGrp="1"/>
          </p:cNvSpPr>
          <p:nvPr>
            <p:ph type="title"/>
          </p:nvPr>
        </p:nvSpPr>
        <p:spPr/>
        <p:txBody>
          <a:bodyPr/>
          <a:lstStyle/>
          <a:p>
            <a:r>
              <a:rPr lang="en-US" dirty="0"/>
              <a:t>Recommendation to restart (Plant name)</a:t>
            </a:r>
          </a:p>
        </p:txBody>
      </p:sp>
      <p:sp>
        <p:nvSpPr>
          <p:cNvPr id="6" name="Content Placeholder 5"/>
          <p:cNvSpPr>
            <a:spLocks noGrp="1"/>
          </p:cNvSpPr>
          <p:nvPr>
            <p:ph type="body" sz="quarter" idx="11"/>
          </p:nvPr>
        </p:nvSpPr>
        <p:spPr>
          <a:xfrm>
            <a:off x="609599" y="1392941"/>
            <a:ext cx="10972801" cy="5015810"/>
          </a:xfrm>
        </p:spPr>
        <p:txBody>
          <a:bodyPr>
            <a:normAutofit fontScale="92500" lnSpcReduction="20000"/>
          </a:bodyPr>
          <a:lstStyle/>
          <a:p>
            <a:pPr lvl="0"/>
            <a:r>
              <a:rPr lang="en-US" b="1" dirty="0"/>
              <a:t>Recommendation to restart (Plant Name) as of (Date)</a:t>
            </a:r>
          </a:p>
          <a:p>
            <a:pPr marL="800100" lvl="1" indent="-342900">
              <a:buFont typeface="+mj-lt"/>
              <a:buAutoNum type="arabicPeriod"/>
            </a:pPr>
            <a:r>
              <a:rPr lang="en-US" dirty="0"/>
              <a:t>Customer has confirmed builds will restart (Date), which will require we restart Production on (Date).</a:t>
            </a:r>
          </a:p>
          <a:p>
            <a:pPr marL="800100" lvl="1" indent="-342900">
              <a:buFont typeface="+mj-lt"/>
              <a:buAutoNum type="arabicPeriod"/>
            </a:pPr>
            <a:r>
              <a:rPr lang="en-US" dirty="0"/>
              <a:t>We have adequate supply of materials for (time period example: 1 week). Risks in pipeline detailed in further slides.</a:t>
            </a:r>
          </a:p>
          <a:p>
            <a:pPr marL="800100" lvl="1" indent="-342900">
              <a:buFont typeface="+mj-lt"/>
              <a:buAutoNum type="arabicPeriod"/>
            </a:pPr>
            <a:r>
              <a:rPr lang="en-US" dirty="0"/>
              <a:t>We have provided for the health and safety of our employees upon through these procedures:</a:t>
            </a:r>
          </a:p>
          <a:p>
            <a:pPr marL="1257300" lvl="2" indent="-342900">
              <a:buFont typeface="+mj-lt"/>
              <a:buAutoNum type="arabicPeriod"/>
            </a:pPr>
            <a:r>
              <a:rPr lang="en-US" dirty="0"/>
              <a:t>Add your preparations here</a:t>
            </a:r>
          </a:p>
          <a:p>
            <a:pPr marL="1257300" lvl="2" indent="-342900">
              <a:buFont typeface="+mj-lt"/>
              <a:buAutoNum type="arabicPeriod"/>
            </a:pPr>
            <a:r>
              <a:rPr lang="en-US" dirty="0"/>
              <a:t>Add your preparations here</a:t>
            </a:r>
          </a:p>
          <a:p>
            <a:pPr marL="800100" lvl="1" indent="-342900">
              <a:buFont typeface="+mj-lt"/>
              <a:buAutoNum type="arabicPeriod"/>
            </a:pPr>
            <a:r>
              <a:rPr lang="en-US" dirty="0"/>
              <a:t>Received appropriate approvals thru ______ leadership and _____ Legal/Govt Relations to meet COVID-19 municipal, state or national requirements:</a:t>
            </a:r>
          </a:p>
          <a:p>
            <a:pPr marL="1257300" lvl="2" indent="-342900">
              <a:buFont typeface="+mj-lt"/>
              <a:buAutoNum type="arabicPeriod"/>
            </a:pPr>
            <a:r>
              <a:rPr lang="en-US" dirty="0"/>
              <a:t>Implementing workforce plan that ensures social distancing (in-process)</a:t>
            </a:r>
          </a:p>
          <a:p>
            <a:pPr marL="1257300" lvl="2" indent="-342900">
              <a:buFont typeface="+mj-lt"/>
              <a:buAutoNum type="arabicPeriod"/>
            </a:pPr>
            <a:r>
              <a:rPr lang="en-US" dirty="0"/>
              <a:t>Maintaining other prevention activities, including regular disinfection, 100% employee screening and minimized workforce gatherings (complete)</a:t>
            </a:r>
          </a:p>
          <a:p>
            <a:pPr marL="1257300" lvl="2" indent="-342900">
              <a:buFont typeface="+mj-lt"/>
              <a:buAutoNum type="arabicPeriod"/>
            </a:pPr>
            <a:r>
              <a:rPr lang="en-US" dirty="0"/>
              <a:t>Obtaining required work exemptions through legal team (in-process)</a:t>
            </a:r>
          </a:p>
          <a:p>
            <a:pPr marL="800100" lvl="1" indent="-342900">
              <a:buFont typeface="+mj-lt"/>
              <a:buAutoNum type="arabicPeriod"/>
            </a:pPr>
            <a:endParaRPr lang="en-US" dirty="0"/>
          </a:p>
          <a:p>
            <a:pPr marL="800100" lvl="1" indent="-342900">
              <a:buFont typeface="+mj-lt"/>
              <a:buAutoNum type="arabicPeriod"/>
            </a:pPr>
            <a:endParaRPr lang="en-US" dirty="0"/>
          </a:p>
          <a:p>
            <a:pPr marL="800100" lvl="1" indent="-342900">
              <a:buFont typeface="+mj-lt"/>
              <a:buAutoNum type="arabicPeriod"/>
            </a:pPr>
            <a:endParaRPr lang="en-US" dirty="0"/>
          </a:p>
          <a:p>
            <a:pPr marL="0" indent="0">
              <a:buNone/>
            </a:pPr>
            <a:r>
              <a:rPr lang="en-US" sz="1400" b="1" dirty="0"/>
              <a:t>Recommendation by: </a:t>
            </a:r>
          </a:p>
          <a:p>
            <a:pPr marL="0" indent="0">
              <a:buNone/>
            </a:pPr>
            <a:r>
              <a:rPr lang="en-US" sz="1400" b="1" dirty="0"/>
              <a:t>Your team and leadership names here</a:t>
            </a:r>
          </a:p>
        </p:txBody>
      </p:sp>
      <p:sp>
        <p:nvSpPr>
          <p:cNvPr id="7" name="Text Placeholder 6"/>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642615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9CD414FF-0F02-495F-9A6E-2B0E75D648F2}"/>
              </a:ext>
            </a:extLst>
          </p:cNvPr>
          <p:cNvGraphicFramePr>
            <a:graphicFrameLocks noChangeAspect="1"/>
          </p:cNvGraphicFramePr>
          <p:nvPr>
            <p:custDataLst>
              <p:tags r:id="rId2"/>
            </p:custDataLst>
            <p:extLst>
              <p:ext uri="{D42A27DB-BD31-4B8C-83A1-F6EECF244321}">
                <p14:modId xmlns:p14="http://schemas.microsoft.com/office/powerpoint/2010/main" val="2986424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0" name="think-cell Slide" r:id="rId5" imgW="471" imgH="470" progId="TCLayout.ActiveDocument.1">
                  <p:embed/>
                </p:oleObj>
              </mc:Choice>
              <mc:Fallback>
                <p:oleObj name="think-cell Slide" r:id="rId5" imgW="471" imgH="470" progId="TCLayout.ActiveDocument.1">
                  <p:embed/>
                  <p:pic>
                    <p:nvPicPr>
                      <p:cNvPr id="7" name="Object 6" hidden="1">
                        <a:extLst>
                          <a:ext uri="{FF2B5EF4-FFF2-40B4-BE49-F238E27FC236}">
                            <a16:creationId xmlns:a16="http://schemas.microsoft.com/office/drawing/2014/main" id="{9CD414FF-0F02-495F-9A6E-2B0E75D648F2}"/>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D31326E9-84B1-4D2E-AFA1-13D79C770B09}"/>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00" b="1" dirty="0">
              <a:latin typeface="Arial" panose="020B0604020202020204" pitchFamily="34" charset="0"/>
              <a:cs typeface="Arial" panose="020B0604020202020204" pitchFamily="34" charset="0"/>
              <a:sym typeface="Arial" panose="020B0604020202020204" pitchFamily="34" charset="0"/>
            </a:endParaRPr>
          </a:p>
        </p:txBody>
      </p:sp>
      <p:sp>
        <p:nvSpPr>
          <p:cNvPr id="4" name="Title 3">
            <a:extLst>
              <a:ext uri="{FF2B5EF4-FFF2-40B4-BE49-F238E27FC236}">
                <a16:creationId xmlns:a16="http://schemas.microsoft.com/office/drawing/2014/main" id="{AF1EC12E-87B9-4C7F-82CB-DF2240F04863}"/>
              </a:ext>
            </a:extLst>
          </p:cNvPr>
          <p:cNvSpPr>
            <a:spLocks noGrp="1"/>
          </p:cNvSpPr>
          <p:nvPr>
            <p:ph type="title"/>
          </p:nvPr>
        </p:nvSpPr>
        <p:spPr/>
        <p:txBody>
          <a:bodyPr/>
          <a:lstStyle/>
          <a:p>
            <a:r>
              <a:rPr lang="en-US" dirty="0"/>
              <a:t>Open items</a:t>
            </a:r>
          </a:p>
        </p:txBody>
      </p:sp>
      <p:sp>
        <p:nvSpPr>
          <p:cNvPr id="5" name="Text Placeholder 4">
            <a:extLst>
              <a:ext uri="{FF2B5EF4-FFF2-40B4-BE49-F238E27FC236}">
                <a16:creationId xmlns:a16="http://schemas.microsoft.com/office/drawing/2014/main" id="{1E9E9B1C-92F2-4F6F-AACB-DBC16DD1E0D2}"/>
              </a:ext>
            </a:extLst>
          </p:cNvPr>
          <p:cNvSpPr>
            <a:spLocks noGrp="1"/>
          </p:cNvSpPr>
          <p:nvPr>
            <p:ph type="body" sz="quarter" idx="11"/>
          </p:nvPr>
        </p:nvSpPr>
        <p:spPr/>
        <p:txBody>
          <a:bodyPr/>
          <a:lstStyle/>
          <a:p>
            <a:endParaRPr lang="en-US" dirty="0"/>
          </a:p>
        </p:txBody>
      </p:sp>
      <p:sp>
        <p:nvSpPr>
          <p:cNvPr id="6" name="Text Placeholder 5">
            <a:extLst>
              <a:ext uri="{FF2B5EF4-FFF2-40B4-BE49-F238E27FC236}">
                <a16:creationId xmlns:a16="http://schemas.microsoft.com/office/drawing/2014/main" id="{76383281-162D-4767-8240-92E816B18C14}"/>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80790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49BCAC5B-375D-4932-B4AC-1EA8C4BD8A06}"/>
              </a:ext>
            </a:extLst>
          </p:cNvPr>
          <p:cNvGraphicFramePr>
            <a:graphicFrameLocks noChangeAspect="1"/>
          </p:cNvGraphicFramePr>
          <p:nvPr>
            <p:custDataLst>
              <p:tags r:id="rId2"/>
            </p:custDataLst>
            <p:extLst>
              <p:ext uri="{D42A27DB-BD31-4B8C-83A1-F6EECF244321}">
                <p14:modId xmlns:p14="http://schemas.microsoft.com/office/powerpoint/2010/main" val="33096070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2" name="think-cell Slide" r:id="rId6" imgW="471" imgH="470" progId="TCLayout.ActiveDocument.1">
                  <p:embed/>
                </p:oleObj>
              </mc:Choice>
              <mc:Fallback>
                <p:oleObj name="think-cell Slide" r:id="rId6" imgW="471" imgH="470" progId="TCLayout.ActiveDocument.1">
                  <p:embed/>
                  <p:pic>
                    <p:nvPicPr>
                      <p:cNvPr id="4" name="Object 3" hidden="1">
                        <a:extLst>
                          <a:ext uri="{FF2B5EF4-FFF2-40B4-BE49-F238E27FC236}">
                            <a16:creationId xmlns:a16="http://schemas.microsoft.com/office/drawing/2014/main" id="{49BCAC5B-375D-4932-B4AC-1EA8C4BD8A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9E00B927-E2C0-4399-922F-41F15D255EB9}"/>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B35962A1-0DB4-4A4D-9DE1-B372B4B47736}"/>
              </a:ext>
            </a:extLst>
          </p:cNvPr>
          <p:cNvSpPr>
            <a:spLocks noGrp="1"/>
          </p:cNvSpPr>
          <p:nvPr>
            <p:ph type="title"/>
          </p:nvPr>
        </p:nvSpPr>
        <p:spPr>
          <a:xfrm>
            <a:off x="609600" y="365125"/>
            <a:ext cx="10744200" cy="718441"/>
          </a:xfrm>
        </p:spPr>
        <p:txBody>
          <a:bodyPr>
            <a:normAutofit/>
          </a:bodyPr>
          <a:lstStyle/>
          <a:p>
            <a:r>
              <a:rPr lang="en-US" sz="3600" dirty="0"/>
              <a:t>Restart Dashboard – Workforce Readiness</a:t>
            </a:r>
          </a:p>
        </p:txBody>
      </p:sp>
      <p:sp>
        <p:nvSpPr>
          <p:cNvPr id="3" name="Text Placeholder 2">
            <a:extLst>
              <a:ext uri="{FF2B5EF4-FFF2-40B4-BE49-F238E27FC236}">
                <a16:creationId xmlns:a16="http://schemas.microsoft.com/office/drawing/2014/main" id="{2B709975-8CBB-4478-A8A3-EB0462D80F5F}"/>
              </a:ext>
            </a:extLst>
          </p:cNvPr>
          <p:cNvSpPr>
            <a:spLocks noGrp="1"/>
          </p:cNvSpPr>
          <p:nvPr>
            <p:ph type="body" sz="quarter" idx="12"/>
          </p:nvPr>
        </p:nvSpPr>
        <p:spPr/>
        <p:txBody>
          <a:bodyPr/>
          <a:lstStyle/>
          <a:p>
            <a:endParaRPr lang="en-US"/>
          </a:p>
        </p:txBody>
      </p:sp>
      <p:graphicFrame>
        <p:nvGraphicFramePr>
          <p:cNvPr id="6" name="Table 5">
            <a:extLst>
              <a:ext uri="{FF2B5EF4-FFF2-40B4-BE49-F238E27FC236}">
                <a16:creationId xmlns:a16="http://schemas.microsoft.com/office/drawing/2014/main" id="{A872A88D-9357-4CE7-9739-DD5BD19AFF3A}"/>
              </a:ext>
            </a:extLst>
          </p:cNvPr>
          <p:cNvGraphicFramePr>
            <a:graphicFrameLocks noGrp="1"/>
          </p:cNvGraphicFramePr>
          <p:nvPr>
            <p:extLst>
              <p:ext uri="{D42A27DB-BD31-4B8C-83A1-F6EECF244321}">
                <p14:modId xmlns:p14="http://schemas.microsoft.com/office/powerpoint/2010/main" val="3862238144"/>
              </p:ext>
            </p:extLst>
          </p:nvPr>
        </p:nvGraphicFramePr>
        <p:xfrm>
          <a:off x="609599" y="1205659"/>
          <a:ext cx="11198087" cy="2431352"/>
        </p:xfrm>
        <a:graphic>
          <a:graphicData uri="http://schemas.openxmlformats.org/drawingml/2006/table">
            <a:tbl>
              <a:tblPr firstRow="1" bandRow="1">
                <a:tableStyleId>{5C22544A-7EE6-4342-B048-85BDC9FD1C3A}</a:tableStyleId>
              </a:tblPr>
              <a:tblGrid>
                <a:gridCol w="550915">
                  <a:extLst>
                    <a:ext uri="{9D8B030D-6E8A-4147-A177-3AD203B41FA5}">
                      <a16:colId xmlns:a16="http://schemas.microsoft.com/office/drawing/2014/main" val="2684386231"/>
                    </a:ext>
                  </a:extLst>
                </a:gridCol>
                <a:gridCol w="1968674">
                  <a:extLst>
                    <a:ext uri="{9D8B030D-6E8A-4147-A177-3AD203B41FA5}">
                      <a16:colId xmlns:a16="http://schemas.microsoft.com/office/drawing/2014/main" val="1545705598"/>
                    </a:ext>
                  </a:extLst>
                </a:gridCol>
                <a:gridCol w="1672292">
                  <a:extLst>
                    <a:ext uri="{9D8B030D-6E8A-4147-A177-3AD203B41FA5}">
                      <a16:colId xmlns:a16="http://schemas.microsoft.com/office/drawing/2014/main" val="1064527101"/>
                    </a:ext>
                  </a:extLst>
                </a:gridCol>
                <a:gridCol w="6045335">
                  <a:extLst>
                    <a:ext uri="{9D8B030D-6E8A-4147-A177-3AD203B41FA5}">
                      <a16:colId xmlns:a16="http://schemas.microsoft.com/office/drawing/2014/main" val="2715261159"/>
                    </a:ext>
                  </a:extLst>
                </a:gridCol>
                <a:gridCol w="960871">
                  <a:extLst>
                    <a:ext uri="{9D8B030D-6E8A-4147-A177-3AD203B41FA5}">
                      <a16:colId xmlns:a16="http://schemas.microsoft.com/office/drawing/2014/main" val="2502363729"/>
                    </a:ext>
                  </a:extLst>
                </a:gridCol>
              </a:tblGrid>
              <a:tr h="370840">
                <a:tc gridSpan="2">
                  <a:txBody>
                    <a:bodyPr/>
                    <a:lstStyle/>
                    <a:p>
                      <a:r>
                        <a:rPr lang="en-US" sz="1800" b="1" kern="1200" dirty="0">
                          <a:solidFill>
                            <a:schemeClr val="lt1"/>
                          </a:solidFill>
                          <a:effectLst/>
                          <a:latin typeface="+mn-lt"/>
                          <a:ea typeface="+mn-ea"/>
                          <a:cs typeface="+mn-cs"/>
                        </a:rPr>
                        <a:t>Workstream</a:t>
                      </a:r>
                      <a:endParaRPr lang="en-US" dirty="0"/>
                    </a:p>
                  </a:txBody>
                  <a:tcPr/>
                </a:tc>
                <a:tc hMerge="1">
                  <a:txBody>
                    <a:bodyPr/>
                    <a:lstStyle/>
                    <a:p>
                      <a:endParaRPr lang="en-US" dirty="0"/>
                    </a:p>
                  </a:txBody>
                  <a:tcPr/>
                </a:tc>
                <a:tc>
                  <a:txBody>
                    <a:bodyPr/>
                    <a:lstStyle/>
                    <a:p>
                      <a:r>
                        <a:rPr lang="en-US" dirty="0"/>
                        <a:t>Owner</a:t>
                      </a:r>
                    </a:p>
                  </a:txBody>
                  <a:tcPr/>
                </a:tc>
                <a:tc>
                  <a:txBody>
                    <a:bodyPr/>
                    <a:lstStyle/>
                    <a:p>
                      <a:r>
                        <a:rPr lang="en-US" dirty="0"/>
                        <a:t>Summary</a:t>
                      </a:r>
                    </a:p>
                  </a:txBody>
                  <a:tcPr/>
                </a:tc>
                <a:tc>
                  <a:txBody>
                    <a:bodyPr/>
                    <a:lstStyle/>
                    <a:p>
                      <a:r>
                        <a:rPr lang="en-US" dirty="0"/>
                        <a:t>Status</a:t>
                      </a:r>
                    </a:p>
                  </a:txBody>
                  <a:tcPr/>
                </a:tc>
                <a:extLst>
                  <a:ext uri="{0D108BD9-81ED-4DB2-BD59-A6C34878D82A}">
                    <a16:rowId xmlns:a16="http://schemas.microsoft.com/office/drawing/2014/main" val="1055231365"/>
                  </a:ext>
                </a:extLst>
              </a:tr>
              <a:tr h="370840">
                <a:tc rowSpan="4">
                  <a:txBody>
                    <a:bodyPr/>
                    <a:lstStyle/>
                    <a:p>
                      <a:pPr algn="ctr"/>
                      <a:r>
                        <a:rPr lang="en-US" sz="1800" b="1" kern="1200" dirty="0">
                          <a:solidFill>
                            <a:schemeClr val="dk1"/>
                          </a:solidFill>
                          <a:effectLst/>
                          <a:latin typeface="+mn-lt"/>
                          <a:ea typeface="+mn-ea"/>
                          <a:cs typeface="+mn-cs"/>
                        </a:rPr>
                        <a:t>Workforce </a:t>
                      </a:r>
                      <a:endParaRPr lang="en-US" dirty="0"/>
                    </a:p>
                  </a:txBody>
                  <a:tcPr vert="vert270" anchor="ctr"/>
                </a:tc>
                <a:tc>
                  <a:txBody>
                    <a:bodyPr/>
                    <a:lstStyle/>
                    <a:p>
                      <a:r>
                        <a:rPr lang="en-US" sz="1400" kern="1200" dirty="0">
                          <a:solidFill>
                            <a:schemeClr val="dk1"/>
                          </a:solidFill>
                          <a:effectLst/>
                          <a:latin typeface="+mn-lt"/>
                          <a:ea typeface="+mn-ea"/>
                          <a:cs typeface="+mn-cs"/>
                        </a:rPr>
                        <a:t>Health-Safety-Environmental</a:t>
                      </a:r>
                    </a:p>
                    <a:p>
                      <a:r>
                        <a:rPr lang="en-US" sz="1400" kern="1200" dirty="0">
                          <a:solidFill>
                            <a:schemeClr val="dk1"/>
                          </a:solidFill>
                          <a:effectLst/>
                          <a:latin typeface="+mn-lt"/>
                          <a:ea typeface="+mn-ea"/>
                          <a:cs typeface="+mn-cs"/>
                        </a:rPr>
                        <a:t>Medical</a:t>
                      </a:r>
                      <a:endParaRPr lang="en-US" sz="1400" dirty="0"/>
                    </a:p>
                  </a:txBody>
                  <a:tcPr/>
                </a:tc>
                <a:tc>
                  <a:txBody>
                    <a:bodyPr/>
                    <a:lstStyle/>
                    <a:p>
                      <a:endParaRPr lang="en-US" sz="1400" dirty="0"/>
                    </a:p>
                    <a:p>
                      <a:r>
                        <a:rPr lang="en-US" sz="1400" dirty="0"/>
                        <a:t>Resource name</a:t>
                      </a:r>
                    </a:p>
                  </a:txBody>
                  <a:tcPr/>
                </a:tc>
                <a:tc>
                  <a:txBody>
                    <a:bodyPr/>
                    <a:lstStyle/>
                    <a:p>
                      <a:endParaRPr lang="en-US" sz="1400" dirty="0"/>
                    </a:p>
                  </a:txBody>
                  <a:tcPr/>
                </a:tc>
                <a:tc>
                  <a:txBody>
                    <a:bodyPr/>
                    <a:lstStyle/>
                    <a:p>
                      <a:endParaRPr lang="en-US" sz="1400" kern="1200" dirty="0">
                        <a:solidFill>
                          <a:schemeClr val="dk1"/>
                        </a:solidFill>
                        <a:latin typeface="+mn-lt"/>
                        <a:ea typeface="+mn-ea"/>
                        <a:cs typeface="+mn-cs"/>
                      </a:endParaRPr>
                    </a:p>
                  </a:txBody>
                  <a:tcPr>
                    <a:solidFill>
                      <a:schemeClr val="accent4">
                        <a:lumMod val="20000"/>
                        <a:lumOff val="80000"/>
                      </a:schemeClr>
                    </a:solidFill>
                  </a:tcPr>
                </a:tc>
                <a:extLst>
                  <a:ext uri="{0D108BD9-81ED-4DB2-BD59-A6C34878D82A}">
                    <a16:rowId xmlns:a16="http://schemas.microsoft.com/office/drawing/2014/main" val="814620193"/>
                  </a:ext>
                </a:extLst>
              </a:tr>
              <a:tr h="370840">
                <a:tc vMerge="1">
                  <a:txBody>
                    <a:bodyPr/>
                    <a:lstStyle/>
                    <a:p>
                      <a:endParaRPr lang="en-US" dirty="0"/>
                    </a:p>
                  </a:txBody>
                  <a:tcPr/>
                </a:tc>
                <a:tc>
                  <a:txBody>
                    <a:bodyPr/>
                    <a:lstStyle/>
                    <a:p>
                      <a:r>
                        <a:rPr lang="en-US" sz="1400" kern="1200" dirty="0">
                          <a:solidFill>
                            <a:schemeClr val="dk1"/>
                          </a:solidFill>
                          <a:effectLst/>
                          <a:latin typeface="+mn-lt"/>
                          <a:ea typeface="+mn-ea"/>
                          <a:cs typeface="+mn-cs"/>
                        </a:rPr>
                        <a:t>People &amp; Labor Relations</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Resource name</a:t>
                      </a:r>
                    </a:p>
                    <a:p>
                      <a:endParaRPr lang="en-US" sz="1400" dirty="0"/>
                    </a:p>
                  </a:txBody>
                  <a:tcPr/>
                </a:tc>
                <a:tc>
                  <a:txBody>
                    <a:bodyPr/>
                    <a:lstStyle/>
                    <a:p>
                      <a:pPr marL="285750" indent="-285750">
                        <a:buFont typeface="Arial" panose="020B0604020202020204" pitchFamily="34" charset="0"/>
                        <a:buChar char="•"/>
                      </a:pPr>
                      <a:endParaRPr lang="en-US" sz="1400" dirty="0"/>
                    </a:p>
                  </a:txBody>
                  <a:tcPr/>
                </a:tc>
                <a:tc>
                  <a:txBody>
                    <a:bodyPr/>
                    <a:lstStyle/>
                    <a:p>
                      <a:pPr algn="ctr"/>
                      <a:endParaRPr lang="en-US" sz="1600" dirty="0"/>
                    </a:p>
                  </a:txBody>
                  <a:tcPr>
                    <a:solidFill>
                      <a:schemeClr val="accent4">
                        <a:lumMod val="20000"/>
                        <a:lumOff val="80000"/>
                      </a:schemeClr>
                    </a:solidFill>
                  </a:tcPr>
                </a:tc>
                <a:extLst>
                  <a:ext uri="{0D108BD9-81ED-4DB2-BD59-A6C34878D82A}">
                    <a16:rowId xmlns:a16="http://schemas.microsoft.com/office/drawing/2014/main" val="3780868929"/>
                  </a:ext>
                </a:extLst>
              </a:tr>
              <a:tr h="370840">
                <a:tc vMerge="1">
                  <a:txBody>
                    <a:bodyPr/>
                    <a:lstStyle/>
                    <a:p>
                      <a:endParaRPr lang="en-US" dirty="0"/>
                    </a:p>
                  </a:txBody>
                  <a:tcPr/>
                </a:tc>
                <a:tc>
                  <a:txBody>
                    <a:bodyPr/>
                    <a:lstStyle/>
                    <a:p>
                      <a:r>
                        <a:rPr lang="en-US" sz="1400" kern="1200" dirty="0">
                          <a:solidFill>
                            <a:schemeClr val="dk1"/>
                          </a:solidFill>
                          <a:effectLst/>
                          <a:latin typeface="+mn-lt"/>
                          <a:ea typeface="+mn-ea"/>
                          <a:cs typeface="+mn-cs"/>
                        </a:rPr>
                        <a:t>Communication</a:t>
                      </a:r>
                      <a:endParaRPr lang="en-US" sz="1400" dirty="0"/>
                    </a:p>
                  </a:txBody>
                  <a:tcPr/>
                </a:tc>
                <a:tc>
                  <a:txBody>
                    <a:bodyPr/>
                    <a:lstStyle/>
                    <a:p>
                      <a:r>
                        <a:rPr lang="en-US" sz="1400" dirty="0"/>
                        <a:t>Resource name</a:t>
                      </a:r>
                    </a:p>
                  </a:txBody>
                  <a:tcPr/>
                </a:tc>
                <a:tc>
                  <a:txBody>
                    <a:bodyPr/>
                    <a:lstStyle/>
                    <a:p>
                      <a:pPr marL="285750" indent="-285750">
                        <a:buFont typeface="Arial" panose="020B0604020202020204" pitchFamily="34" charset="0"/>
                        <a:buChar char="•"/>
                      </a:pPr>
                      <a:endParaRPr lang="en-US" sz="1400" dirty="0"/>
                    </a:p>
                  </a:txBody>
                  <a:tcPr/>
                </a:tc>
                <a:tc>
                  <a:txBody>
                    <a:bodyPr/>
                    <a:lstStyle/>
                    <a:p>
                      <a:endParaRPr lang="en-US" sz="1600" dirty="0"/>
                    </a:p>
                  </a:txBody>
                  <a:tcPr>
                    <a:solidFill>
                      <a:schemeClr val="accent4">
                        <a:lumMod val="20000"/>
                        <a:lumOff val="80000"/>
                      </a:schemeClr>
                    </a:solidFill>
                  </a:tcPr>
                </a:tc>
                <a:extLst>
                  <a:ext uri="{0D108BD9-81ED-4DB2-BD59-A6C34878D82A}">
                    <a16:rowId xmlns:a16="http://schemas.microsoft.com/office/drawing/2014/main" val="2498491034"/>
                  </a:ext>
                </a:extLst>
              </a:tr>
              <a:tr h="370840">
                <a:tc v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kern="1200" dirty="0">
                          <a:solidFill>
                            <a:schemeClr val="dk1"/>
                          </a:solidFill>
                          <a:effectLst/>
                          <a:latin typeface="+mn-lt"/>
                          <a:ea typeface="+mn-ea"/>
                          <a:cs typeface="+mn-cs"/>
                        </a:rPr>
                        <a:t>Legal / Government Approval</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t>Resource name</a:t>
                      </a:r>
                    </a:p>
                    <a:p>
                      <a:pPr marL="0" marR="0">
                        <a:lnSpc>
                          <a:spcPct val="107000"/>
                        </a:lnSpc>
                        <a:spcBef>
                          <a:spcPts val="0"/>
                        </a:spcBef>
                        <a:spcAft>
                          <a:spcPts val="0"/>
                        </a:spcAft>
                      </a:pPr>
                      <a:endParaRPr lang="en-US" sz="1400" kern="1200" dirty="0">
                        <a:solidFill>
                          <a:schemeClr val="dk1"/>
                        </a:solidFill>
                        <a:effectLst/>
                        <a:latin typeface="+mn-lt"/>
                        <a:ea typeface="+mn-ea"/>
                        <a:cs typeface="+mn-cs"/>
                      </a:endParaRPr>
                    </a:p>
                  </a:txBody>
                  <a:tcPr marL="68580" marR="68580" marT="0" marB="0"/>
                </a:tc>
                <a:tc>
                  <a:txBody>
                    <a:bodyPr/>
                    <a:lstStyle/>
                    <a:p>
                      <a:pPr marL="285750" marR="0" indent="-285750">
                        <a:lnSpc>
                          <a:spcPct val="107000"/>
                        </a:lnSpc>
                        <a:spcBef>
                          <a:spcPts val="0"/>
                        </a:spcBef>
                        <a:spcAft>
                          <a:spcPts val="0"/>
                        </a:spcAft>
                        <a:buFont typeface="Arial" panose="020B0604020202020204" pitchFamily="34" charset="0"/>
                        <a:buChar char="•"/>
                      </a:pPr>
                      <a:endParaRPr lang="en-US" sz="1400" kern="1200" dirty="0">
                        <a:solidFill>
                          <a:schemeClr val="dk1"/>
                        </a:solidFill>
                        <a:effectLst/>
                        <a:latin typeface="+mn-lt"/>
                        <a:ea typeface="+mn-ea"/>
                        <a:cs typeface="+mn-cs"/>
                      </a:endParaRPr>
                    </a:p>
                  </a:txBody>
                  <a:tcPr marL="68580" marR="68580" marT="0" marB="0"/>
                </a:tc>
                <a:tc>
                  <a:txBody>
                    <a:bodyPr/>
                    <a:lstStyle/>
                    <a:p>
                      <a:endParaRPr lang="en-US" sz="1600" dirty="0"/>
                    </a:p>
                  </a:txBody>
                  <a:tcPr>
                    <a:solidFill>
                      <a:schemeClr val="accent4">
                        <a:lumMod val="20000"/>
                        <a:lumOff val="80000"/>
                      </a:schemeClr>
                    </a:solidFill>
                  </a:tcPr>
                </a:tc>
                <a:extLst>
                  <a:ext uri="{0D108BD9-81ED-4DB2-BD59-A6C34878D82A}">
                    <a16:rowId xmlns:a16="http://schemas.microsoft.com/office/drawing/2014/main" val="3438790037"/>
                  </a:ext>
                </a:extLst>
              </a:tr>
            </a:tbl>
          </a:graphicData>
        </a:graphic>
      </p:graphicFrame>
      <p:grpSp>
        <p:nvGrpSpPr>
          <p:cNvPr id="12" name="Group 11">
            <a:extLst>
              <a:ext uri="{FF2B5EF4-FFF2-40B4-BE49-F238E27FC236}">
                <a16:creationId xmlns:a16="http://schemas.microsoft.com/office/drawing/2014/main" id="{57077C9F-A37C-49B9-BD56-5CC5E39656DB}"/>
              </a:ext>
            </a:extLst>
          </p:cNvPr>
          <p:cNvGrpSpPr/>
          <p:nvPr/>
        </p:nvGrpSpPr>
        <p:grpSpPr>
          <a:xfrm>
            <a:off x="609600" y="6089380"/>
            <a:ext cx="5011972" cy="738664"/>
            <a:chOff x="609600" y="6089380"/>
            <a:chExt cx="5011972" cy="738664"/>
          </a:xfrm>
        </p:grpSpPr>
        <p:sp>
          <p:nvSpPr>
            <p:cNvPr id="10" name="Rectangle 9">
              <a:extLst>
                <a:ext uri="{FF2B5EF4-FFF2-40B4-BE49-F238E27FC236}">
                  <a16:creationId xmlns:a16="http://schemas.microsoft.com/office/drawing/2014/main" id="{565E8153-A312-4C7C-89E8-324D09277F34}"/>
                </a:ext>
              </a:extLst>
            </p:cNvPr>
            <p:cNvSpPr/>
            <p:nvPr/>
          </p:nvSpPr>
          <p:spPr>
            <a:xfrm>
              <a:off x="663602" y="6362048"/>
              <a:ext cx="204415" cy="19878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EC91C23-8444-4196-867E-797C9AAA608B}"/>
                </a:ext>
              </a:extLst>
            </p:cNvPr>
            <p:cNvSpPr/>
            <p:nvPr/>
          </p:nvSpPr>
          <p:spPr>
            <a:xfrm>
              <a:off x="670229" y="6583362"/>
              <a:ext cx="204415" cy="19878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66768F6-E2BA-481E-BBAB-5B2D41C39F26}"/>
                </a:ext>
              </a:extLst>
            </p:cNvPr>
            <p:cNvSpPr/>
            <p:nvPr/>
          </p:nvSpPr>
          <p:spPr>
            <a:xfrm>
              <a:off x="672881" y="6124831"/>
              <a:ext cx="204415" cy="19878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BF1295-2FB8-4606-86E7-A40E62174464}"/>
                </a:ext>
              </a:extLst>
            </p:cNvPr>
            <p:cNvSpPr txBox="1"/>
            <p:nvPr/>
          </p:nvSpPr>
          <p:spPr>
            <a:xfrm>
              <a:off x="609600" y="6089380"/>
              <a:ext cx="5011972" cy="738664"/>
            </a:xfrm>
            <a:prstGeom prst="rect">
              <a:avLst/>
            </a:prstGeom>
            <a:noFill/>
          </p:spPr>
          <p:txBody>
            <a:bodyPr wrap="square" rtlCol="0">
              <a:spAutoFit/>
            </a:bodyPr>
            <a:lstStyle/>
            <a:p>
              <a:r>
                <a:rPr lang="en-US" sz="1400" dirty="0"/>
                <a:t>R=Unable to meet deliverables or significant risk to plan</a:t>
              </a:r>
            </a:p>
            <a:p>
              <a:r>
                <a:rPr lang="en-US" sz="1400" dirty="0"/>
                <a:t>Y=Plan exists with moderate risk</a:t>
              </a:r>
            </a:p>
            <a:p>
              <a:r>
                <a:rPr lang="en-US" sz="1400" dirty="0"/>
                <a:t>G=Work complete or planned work on schedule with low risk</a:t>
              </a:r>
            </a:p>
          </p:txBody>
        </p:sp>
      </p:grpSp>
    </p:spTree>
    <p:extLst>
      <p:ext uri="{BB962C8B-B14F-4D97-AF65-F5344CB8AC3E}">
        <p14:creationId xmlns:p14="http://schemas.microsoft.com/office/powerpoint/2010/main" val="376645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F36E259-A074-4BAB-9487-02C16F62B6FA}"/>
              </a:ext>
            </a:extLst>
          </p:cNvPr>
          <p:cNvGraphicFramePr>
            <a:graphicFrameLocks noChangeAspect="1"/>
          </p:cNvGraphicFramePr>
          <p:nvPr>
            <p:custDataLst>
              <p:tags r:id="rId2"/>
            </p:custDataLst>
            <p:extLst>
              <p:ext uri="{D42A27DB-BD31-4B8C-83A1-F6EECF244321}">
                <p14:modId xmlns:p14="http://schemas.microsoft.com/office/powerpoint/2010/main" val="2980907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6" name="think-cell Slide" r:id="rId5" imgW="471" imgH="470" progId="TCLayout.ActiveDocument.1">
                  <p:embed/>
                </p:oleObj>
              </mc:Choice>
              <mc:Fallback>
                <p:oleObj name="think-cell Slide" r:id="rId5" imgW="471" imgH="470" progId="TCLayout.ActiveDocument.1">
                  <p:embed/>
                  <p:pic>
                    <p:nvPicPr>
                      <p:cNvPr id="6" name="Object 5" hidden="1">
                        <a:extLst>
                          <a:ext uri="{FF2B5EF4-FFF2-40B4-BE49-F238E27FC236}">
                            <a16:creationId xmlns:a16="http://schemas.microsoft.com/office/drawing/2014/main" id="{EF36E259-A074-4BAB-9487-02C16F62B6F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178D15A2-5DD8-420C-9E2B-3CEFC77B0C17}"/>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72D663C3-9E36-4C83-9E16-B6C3B13141F7}"/>
              </a:ext>
            </a:extLst>
          </p:cNvPr>
          <p:cNvSpPr>
            <a:spLocks noGrp="1"/>
          </p:cNvSpPr>
          <p:nvPr>
            <p:ph type="title"/>
          </p:nvPr>
        </p:nvSpPr>
        <p:spPr>
          <a:xfrm>
            <a:off x="609600" y="365125"/>
            <a:ext cx="10744200" cy="779863"/>
          </a:xfrm>
        </p:spPr>
        <p:txBody>
          <a:bodyPr>
            <a:normAutofit/>
          </a:bodyPr>
          <a:lstStyle/>
          <a:p>
            <a:r>
              <a:rPr lang="en-US" sz="3600" dirty="0"/>
              <a:t>Restart Dashboard – Supply Chain Readiness</a:t>
            </a:r>
          </a:p>
        </p:txBody>
      </p:sp>
      <p:sp>
        <p:nvSpPr>
          <p:cNvPr id="3" name="Text Placeholder 2">
            <a:extLst>
              <a:ext uri="{FF2B5EF4-FFF2-40B4-BE49-F238E27FC236}">
                <a16:creationId xmlns:a16="http://schemas.microsoft.com/office/drawing/2014/main" id="{88BEE10F-E1BA-4F0F-8302-4209EF8483B2}"/>
              </a:ext>
            </a:extLst>
          </p:cNvPr>
          <p:cNvSpPr>
            <a:spLocks noGrp="1"/>
          </p:cNvSpPr>
          <p:nvPr>
            <p:ph type="body" sz="quarter" idx="12"/>
          </p:nvPr>
        </p:nvSpPr>
        <p:spPr/>
        <p:txBody>
          <a:bodyPr/>
          <a:lstStyle/>
          <a:p>
            <a:endParaRPr lang="en-US"/>
          </a:p>
        </p:txBody>
      </p:sp>
      <p:graphicFrame>
        <p:nvGraphicFramePr>
          <p:cNvPr id="4" name="Table 3">
            <a:extLst>
              <a:ext uri="{FF2B5EF4-FFF2-40B4-BE49-F238E27FC236}">
                <a16:creationId xmlns:a16="http://schemas.microsoft.com/office/drawing/2014/main" id="{9030B8D3-CA67-4A89-B710-1B0C259038B8}"/>
              </a:ext>
            </a:extLst>
          </p:cNvPr>
          <p:cNvGraphicFramePr>
            <a:graphicFrameLocks noGrp="1"/>
          </p:cNvGraphicFramePr>
          <p:nvPr>
            <p:extLst>
              <p:ext uri="{D42A27DB-BD31-4B8C-83A1-F6EECF244321}">
                <p14:modId xmlns:p14="http://schemas.microsoft.com/office/powerpoint/2010/main" val="3652705282"/>
              </p:ext>
            </p:extLst>
          </p:nvPr>
        </p:nvGraphicFramePr>
        <p:xfrm>
          <a:off x="222638" y="986610"/>
          <a:ext cx="11744075" cy="3408680"/>
        </p:xfrm>
        <a:graphic>
          <a:graphicData uri="http://schemas.openxmlformats.org/drawingml/2006/table">
            <a:tbl>
              <a:tblPr firstRow="1" bandRow="1">
                <a:tableStyleId>{5C22544A-7EE6-4342-B048-85BDC9FD1C3A}</a:tableStyleId>
              </a:tblPr>
              <a:tblGrid>
                <a:gridCol w="573536">
                  <a:extLst>
                    <a:ext uri="{9D8B030D-6E8A-4147-A177-3AD203B41FA5}">
                      <a16:colId xmlns:a16="http://schemas.microsoft.com/office/drawing/2014/main" val="2684386231"/>
                    </a:ext>
                  </a:extLst>
                </a:gridCol>
                <a:gridCol w="1454045">
                  <a:extLst>
                    <a:ext uri="{9D8B030D-6E8A-4147-A177-3AD203B41FA5}">
                      <a16:colId xmlns:a16="http://schemas.microsoft.com/office/drawing/2014/main" val="1545705598"/>
                    </a:ext>
                  </a:extLst>
                </a:gridCol>
                <a:gridCol w="1566407">
                  <a:extLst>
                    <a:ext uri="{9D8B030D-6E8A-4147-A177-3AD203B41FA5}">
                      <a16:colId xmlns:a16="http://schemas.microsoft.com/office/drawing/2014/main" val="3541910107"/>
                    </a:ext>
                  </a:extLst>
                </a:gridCol>
                <a:gridCol w="7151316">
                  <a:extLst>
                    <a:ext uri="{9D8B030D-6E8A-4147-A177-3AD203B41FA5}">
                      <a16:colId xmlns:a16="http://schemas.microsoft.com/office/drawing/2014/main" val="969962629"/>
                    </a:ext>
                  </a:extLst>
                </a:gridCol>
                <a:gridCol w="998771">
                  <a:extLst>
                    <a:ext uri="{9D8B030D-6E8A-4147-A177-3AD203B41FA5}">
                      <a16:colId xmlns:a16="http://schemas.microsoft.com/office/drawing/2014/main" val="2502363729"/>
                    </a:ext>
                  </a:extLst>
                </a:gridCol>
              </a:tblGrid>
              <a:tr h="370840">
                <a:tc gridSpan="2">
                  <a:txBody>
                    <a:bodyPr/>
                    <a:lstStyle/>
                    <a:p>
                      <a:r>
                        <a:rPr lang="en-US" sz="1800" b="1" kern="1200" dirty="0">
                          <a:solidFill>
                            <a:schemeClr val="lt1"/>
                          </a:solidFill>
                          <a:effectLst/>
                          <a:latin typeface="+mn-lt"/>
                          <a:ea typeface="+mn-ea"/>
                          <a:cs typeface="+mn-cs"/>
                        </a:rPr>
                        <a:t>Workstream</a:t>
                      </a:r>
                      <a:endParaRPr lang="en-US" dirty="0"/>
                    </a:p>
                  </a:txBody>
                  <a:tcPr/>
                </a:tc>
                <a:tc hMerge="1">
                  <a:txBody>
                    <a:bodyPr/>
                    <a:lstStyle/>
                    <a:p>
                      <a:endParaRPr lang="en-US" dirty="0"/>
                    </a:p>
                  </a:txBody>
                  <a:tcPr/>
                </a:tc>
                <a:tc>
                  <a:txBody>
                    <a:bodyPr/>
                    <a:lstStyle/>
                    <a:p>
                      <a:r>
                        <a:rPr lang="en-US" dirty="0"/>
                        <a:t>Owner</a:t>
                      </a:r>
                    </a:p>
                  </a:txBody>
                  <a:tcPr/>
                </a:tc>
                <a:tc>
                  <a:txBody>
                    <a:bodyPr/>
                    <a:lstStyle/>
                    <a:p>
                      <a:r>
                        <a:rPr lang="en-US" dirty="0"/>
                        <a:t>Summary</a:t>
                      </a:r>
                    </a:p>
                  </a:txBody>
                  <a:tcPr/>
                </a:tc>
                <a:tc>
                  <a:txBody>
                    <a:bodyPr/>
                    <a:lstStyle/>
                    <a:p>
                      <a:r>
                        <a:rPr lang="en-US" dirty="0"/>
                        <a:t>Status</a:t>
                      </a:r>
                    </a:p>
                  </a:txBody>
                  <a:tcPr/>
                </a:tc>
                <a:extLst>
                  <a:ext uri="{0D108BD9-81ED-4DB2-BD59-A6C34878D82A}">
                    <a16:rowId xmlns:a16="http://schemas.microsoft.com/office/drawing/2014/main" val="1055231365"/>
                  </a:ext>
                </a:extLst>
              </a:tr>
              <a:tr h="370840">
                <a:tc rowSpan="7">
                  <a:txBody>
                    <a:bodyPr/>
                    <a:lstStyle/>
                    <a:p>
                      <a:pPr algn="ctr"/>
                      <a:r>
                        <a:rPr lang="en-US" sz="1800" b="1" kern="1200" dirty="0">
                          <a:solidFill>
                            <a:schemeClr val="dk1"/>
                          </a:solidFill>
                          <a:effectLst/>
                          <a:latin typeface="+mn-lt"/>
                          <a:ea typeface="+mn-ea"/>
                          <a:cs typeface="+mn-cs"/>
                        </a:rPr>
                        <a:t>Supply Chain</a:t>
                      </a:r>
                      <a:endParaRPr lang="en-US" dirty="0"/>
                    </a:p>
                  </a:txBody>
                  <a:tcPr vert="vert270" anchor="ctr"/>
                </a:tc>
                <a:tc>
                  <a:txBody>
                    <a:bodyPr/>
                    <a:lstStyle/>
                    <a:p>
                      <a:r>
                        <a:rPr lang="en-US" sz="1400" kern="1200" dirty="0">
                          <a:solidFill>
                            <a:schemeClr val="dk1"/>
                          </a:solidFill>
                          <a:effectLst/>
                          <a:latin typeface="+mn-lt"/>
                          <a:ea typeface="+mn-ea"/>
                          <a:cs typeface="+mn-cs"/>
                        </a:rPr>
                        <a:t>Senior Sponsor Alignment</a:t>
                      </a:r>
                      <a:endParaRPr lang="en-US" sz="1400" dirty="0"/>
                    </a:p>
                  </a:txBody>
                  <a:tcPr/>
                </a:tc>
                <a:tc>
                  <a:txBody>
                    <a:bodyPr/>
                    <a:lstStyle/>
                    <a:p>
                      <a:endParaRPr lang="en-US" sz="1400" dirty="0"/>
                    </a:p>
                    <a:p>
                      <a:r>
                        <a:rPr lang="en-US" sz="1400" dirty="0"/>
                        <a:t>Resource name</a:t>
                      </a:r>
                    </a:p>
                  </a:txBody>
                  <a:tcPr/>
                </a:tc>
                <a:tc>
                  <a:txBody>
                    <a:bodyPr/>
                    <a:lstStyle/>
                    <a:p>
                      <a:pPr marL="285750" indent="-285750">
                        <a:buFont typeface="Arial" panose="020B0604020202020204" pitchFamily="34" charset="0"/>
                        <a:buChar char="•"/>
                      </a:pPr>
                      <a:endParaRPr lang="en-US" sz="1400" dirty="0"/>
                    </a:p>
                  </a:txBody>
                  <a:tcPr/>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814620193"/>
                  </a:ext>
                </a:extLst>
              </a:tr>
              <a:tr h="370840">
                <a:tc vMerge="1">
                  <a:txBody>
                    <a:bodyPr/>
                    <a:lstStyle/>
                    <a:p>
                      <a:endParaRPr lang="en-US"/>
                    </a:p>
                  </a:txBody>
                  <a:tcPr/>
                </a:tc>
                <a:tc>
                  <a:txBody>
                    <a:bodyPr/>
                    <a:lstStyle/>
                    <a:p>
                      <a:r>
                        <a:rPr lang="en-US" sz="1400" kern="1200" dirty="0">
                          <a:solidFill>
                            <a:schemeClr val="dk1"/>
                          </a:solidFill>
                          <a:effectLst/>
                          <a:latin typeface="+mn-lt"/>
                          <a:ea typeface="+mn-ea"/>
                          <a:cs typeface="+mn-cs"/>
                        </a:rPr>
                        <a:t>Customers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Resource name</a:t>
                      </a:r>
                    </a:p>
                  </a:txBody>
                  <a:tcPr/>
                </a:tc>
                <a:tc>
                  <a:txBody>
                    <a:bodyPr/>
                    <a:lstStyle/>
                    <a:p>
                      <a:pPr marL="285750" indent="-285750">
                        <a:buFont typeface="Arial" panose="020B0604020202020204" pitchFamily="34" charset="0"/>
                        <a:buChar char="•"/>
                      </a:pPr>
                      <a:endParaRPr lang="en-US" sz="1400" kern="1200" dirty="0">
                        <a:solidFill>
                          <a:schemeClr val="dk1"/>
                        </a:solidFill>
                        <a:effectLst/>
                        <a:latin typeface="+mn-lt"/>
                        <a:ea typeface="+mn-ea"/>
                        <a:cs typeface="+mn-cs"/>
                      </a:endParaRPr>
                    </a:p>
                  </a:txBody>
                  <a:tcPr/>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2420557897"/>
                  </a:ext>
                </a:extLst>
              </a:tr>
              <a:tr h="370840">
                <a:tc vMerge="1">
                  <a:txBody>
                    <a:bodyPr/>
                    <a:lstStyle/>
                    <a:p>
                      <a:endParaRPr lang="en-US" dirty="0"/>
                    </a:p>
                  </a:txBody>
                  <a:tcPr/>
                </a:tc>
                <a:tc>
                  <a:txBody>
                    <a:bodyPr/>
                    <a:lstStyle/>
                    <a:p>
                      <a:r>
                        <a:rPr lang="en-US" sz="1400" kern="1200" dirty="0">
                          <a:solidFill>
                            <a:schemeClr val="dk1"/>
                          </a:solidFill>
                          <a:effectLst/>
                          <a:latin typeface="+mn-lt"/>
                          <a:ea typeface="+mn-ea"/>
                          <a:cs typeface="+mn-cs"/>
                        </a:rPr>
                        <a:t>Manufacturing Process Restart</a:t>
                      </a:r>
                    </a:p>
                  </a:txBody>
                  <a:tcPr/>
                </a:tc>
                <a:tc>
                  <a:txBody>
                    <a:bodyPr/>
                    <a:lstStyle/>
                    <a:p>
                      <a:r>
                        <a:rPr lang="en-US" sz="1400" dirty="0"/>
                        <a:t>Resource name</a:t>
                      </a:r>
                    </a:p>
                  </a:txBody>
                  <a:tcPr/>
                </a:tc>
                <a:tc>
                  <a:txBody>
                    <a:bodyPr/>
                    <a:lstStyle/>
                    <a:p>
                      <a:pPr marL="285750" indent="-285750">
                        <a:buFont typeface="Arial" panose="020B0604020202020204" pitchFamily="34" charset="0"/>
                        <a:buChar char="•"/>
                      </a:pPr>
                      <a:endParaRPr lang="en-US" sz="1400" kern="1200" dirty="0">
                        <a:solidFill>
                          <a:schemeClr val="dk1"/>
                        </a:solidFill>
                        <a:effectLst/>
                        <a:latin typeface="+mn-lt"/>
                        <a:ea typeface="+mn-ea"/>
                        <a:cs typeface="+mn-cs"/>
                      </a:endParaRPr>
                    </a:p>
                  </a:txBody>
                  <a:tcPr/>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3780868929"/>
                  </a:ext>
                </a:extLst>
              </a:tr>
              <a:tr h="370840">
                <a:tc vMerge="1">
                  <a:txBody>
                    <a:bodyPr/>
                    <a:lstStyle/>
                    <a:p>
                      <a:endParaRPr lang="en-US" dirty="0"/>
                    </a:p>
                  </a:txBody>
                  <a:tcPr/>
                </a:tc>
                <a:tc>
                  <a:txBody>
                    <a:bodyPr/>
                    <a:lstStyle/>
                    <a:p>
                      <a:r>
                        <a:rPr lang="en-US" sz="1400" kern="1200" dirty="0">
                          <a:solidFill>
                            <a:schemeClr val="dk1"/>
                          </a:solidFill>
                          <a:effectLst/>
                          <a:latin typeface="+mn-lt"/>
                          <a:ea typeface="+mn-ea"/>
                          <a:cs typeface="+mn-cs"/>
                        </a:rPr>
                        <a:t>Inventory</a:t>
                      </a:r>
                      <a:endParaRPr lang="en-US" sz="1400" dirty="0"/>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t>Resource name</a:t>
                      </a:r>
                    </a:p>
                  </a:txBody>
                  <a:tcPr marL="68580" marR="68580" marT="0" marB="0"/>
                </a:tc>
                <a:tc>
                  <a:txBody>
                    <a:bodyPr/>
                    <a:lstStyle/>
                    <a:p>
                      <a:pPr marL="285750" indent="-285750">
                        <a:buFont typeface="Arial" panose="020B0604020202020204" pitchFamily="34" charset="0"/>
                        <a:buChar char="•"/>
                      </a:pPr>
                      <a:endParaRPr lang="en-US" sz="1400" dirty="0"/>
                    </a:p>
                  </a:txBody>
                  <a:tcPr/>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2498491034"/>
                  </a:ext>
                </a:extLst>
              </a:tr>
              <a:tr h="370840">
                <a:tc v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kern="1200" dirty="0">
                          <a:solidFill>
                            <a:schemeClr val="dk1"/>
                          </a:solidFill>
                          <a:effectLst/>
                          <a:latin typeface="+mn-lt"/>
                          <a:ea typeface="+mn-ea"/>
                          <a:cs typeface="+mn-cs"/>
                        </a:rPr>
                        <a:t>Logistics</a:t>
                      </a:r>
                    </a:p>
                  </a:txBody>
                  <a:tcPr marL="68580" marR="68580" marT="0" marB="0"/>
                </a:tc>
                <a:tc>
                  <a:txBody>
                    <a:bodyPr/>
                    <a:lstStyle/>
                    <a:p>
                      <a:endParaRPr lang="en-US" sz="1400" dirty="0"/>
                    </a:p>
                    <a:p>
                      <a:r>
                        <a:rPr lang="en-US" sz="1400" dirty="0"/>
                        <a:t>Resource name</a:t>
                      </a:r>
                    </a:p>
                  </a:txBody>
                  <a:tcPr/>
                </a:tc>
                <a:tc>
                  <a:txBody>
                    <a:bodyPr/>
                    <a:lstStyle/>
                    <a:p>
                      <a:pPr marL="285750" marR="0" indent="-285750">
                        <a:lnSpc>
                          <a:spcPct val="107000"/>
                        </a:lnSpc>
                        <a:spcBef>
                          <a:spcPts val="0"/>
                        </a:spcBef>
                        <a:spcAft>
                          <a:spcPts val="0"/>
                        </a:spcAft>
                        <a:buFont typeface="Arial" panose="020B0604020202020204" pitchFamily="34" charset="0"/>
                        <a:buChar char="•"/>
                      </a:pPr>
                      <a:endParaRPr lang="en-US" sz="1400" kern="1200" dirty="0">
                        <a:solidFill>
                          <a:schemeClr val="dk1"/>
                        </a:solidFill>
                        <a:effectLst/>
                        <a:latin typeface="+mn-lt"/>
                        <a:ea typeface="+mn-ea"/>
                        <a:cs typeface="+mn-cs"/>
                      </a:endParaRPr>
                    </a:p>
                  </a:txBody>
                  <a:tcPr marL="68580" marR="68580" marT="0" marB="0"/>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3438790037"/>
                  </a:ext>
                </a:extLst>
              </a:tr>
              <a:tr h="370840">
                <a:tc vMerge="1">
                  <a:txBody>
                    <a:bodyPr/>
                    <a:lstStyle/>
                    <a:p>
                      <a:pPr algn="ctr"/>
                      <a:endParaRPr lang="en-US" dirty="0"/>
                    </a:p>
                  </a:txBody>
                  <a:tcPr vert="vert27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Suppliers</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Resource name</a:t>
                      </a:r>
                    </a:p>
                  </a:txBody>
                  <a:tcPr/>
                </a:tc>
                <a:tc>
                  <a:txBody>
                    <a:bodyPr/>
                    <a:lstStyle/>
                    <a:p>
                      <a:pPr marL="285750" lvl="0" indent="-285750">
                        <a:buFont typeface="Arial" panose="020B0604020202020204" pitchFamily="34" charset="0"/>
                        <a:buChar char="•"/>
                      </a:pPr>
                      <a:endParaRPr lang="en-US" sz="1200" kern="1200" dirty="0">
                        <a:effectLst/>
                      </a:endParaRPr>
                    </a:p>
                  </a:txBody>
                  <a:tcPr marL="68580" marR="68580" marT="0" marB="0"/>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4078003865"/>
                  </a:ext>
                </a:extLst>
              </a:tr>
              <a:tr h="370840">
                <a:tc vMerge="1">
                  <a:txBody>
                    <a:bodyPr/>
                    <a:lstStyle/>
                    <a:p>
                      <a:pPr algn="ctr"/>
                      <a:endParaRPr lang="en-US" dirty="0"/>
                    </a:p>
                  </a:txBody>
                  <a:tcPr vert="vert27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Supplier Quality</a:t>
                      </a:r>
                    </a:p>
                  </a:txBody>
                  <a:tcPr marL="68580" marR="68580" marT="0" marB="0"/>
                </a:tc>
                <a:tc>
                  <a:txBody>
                    <a:bodyPr/>
                    <a:lstStyle/>
                    <a:p>
                      <a:r>
                        <a:rPr lang="en-US" sz="1400" dirty="0"/>
                        <a:t>Resource name</a:t>
                      </a:r>
                    </a:p>
                  </a:txBody>
                  <a:tcPr/>
                </a:tc>
                <a:tc>
                  <a:txBody>
                    <a:bodyPr/>
                    <a:lstStyle/>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n-US" sz="1400" kern="1200" dirty="0">
                        <a:solidFill>
                          <a:schemeClr val="dk1"/>
                        </a:solidFill>
                        <a:effectLst/>
                        <a:latin typeface="+mn-lt"/>
                        <a:ea typeface="+mn-ea"/>
                        <a:cs typeface="+mn-cs"/>
                      </a:endParaRPr>
                    </a:p>
                  </a:txBody>
                  <a:tcPr marL="68580" marR="68580" marT="0" marB="0"/>
                </a:tc>
                <a:tc>
                  <a:txBody>
                    <a:bodyPr/>
                    <a:lstStyle/>
                    <a:p>
                      <a:endParaRPr lang="en-US" sz="1400" dirty="0"/>
                    </a:p>
                  </a:txBody>
                  <a:tcPr>
                    <a:solidFill>
                      <a:schemeClr val="accent4">
                        <a:lumMod val="20000"/>
                        <a:lumOff val="80000"/>
                      </a:schemeClr>
                    </a:solidFill>
                  </a:tcPr>
                </a:tc>
                <a:extLst>
                  <a:ext uri="{0D108BD9-81ED-4DB2-BD59-A6C34878D82A}">
                    <a16:rowId xmlns:a16="http://schemas.microsoft.com/office/drawing/2014/main" val="2567390992"/>
                  </a:ext>
                </a:extLst>
              </a:tr>
            </a:tbl>
          </a:graphicData>
        </a:graphic>
      </p:graphicFrame>
      <p:grpSp>
        <p:nvGrpSpPr>
          <p:cNvPr id="8" name="Group 7">
            <a:extLst>
              <a:ext uri="{FF2B5EF4-FFF2-40B4-BE49-F238E27FC236}">
                <a16:creationId xmlns:a16="http://schemas.microsoft.com/office/drawing/2014/main" id="{7D4D05C6-46FF-43FB-BEB5-4FCE89FF982D}"/>
              </a:ext>
            </a:extLst>
          </p:cNvPr>
          <p:cNvGrpSpPr/>
          <p:nvPr/>
        </p:nvGrpSpPr>
        <p:grpSpPr>
          <a:xfrm>
            <a:off x="609600" y="6089380"/>
            <a:ext cx="5011972" cy="738664"/>
            <a:chOff x="609600" y="6089380"/>
            <a:chExt cx="5011972" cy="738664"/>
          </a:xfrm>
        </p:grpSpPr>
        <p:sp>
          <p:nvSpPr>
            <p:cNvPr id="9" name="Rectangle 8">
              <a:extLst>
                <a:ext uri="{FF2B5EF4-FFF2-40B4-BE49-F238E27FC236}">
                  <a16:creationId xmlns:a16="http://schemas.microsoft.com/office/drawing/2014/main" id="{9C710171-6891-4C8F-A88E-9E1F81DD8DF6}"/>
                </a:ext>
              </a:extLst>
            </p:cNvPr>
            <p:cNvSpPr/>
            <p:nvPr/>
          </p:nvSpPr>
          <p:spPr>
            <a:xfrm>
              <a:off x="663602" y="6362048"/>
              <a:ext cx="204415" cy="19878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070C8-911F-498D-8D4F-C618956FB7AB}"/>
                </a:ext>
              </a:extLst>
            </p:cNvPr>
            <p:cNvSpPr/>
            <p:nvPr/>
          </p:nvSpPr>
          <p:spPr>
            <a:xfrm>
              <a:off x="670229" y="6583362"/>
              <a:ext cx="204415" cy="19878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4B9C13D-6C49-4E77-91E0-0F2DE4874B60}"/>
                </a:ext>
              </a:extLst>
            </p:cNvPr>
            <p:cNvSpPr/>
            <p:nvPr/>
          </p:nvSpPr>
          <p:spPr>
            <a:xfrm>
              <a:off x="672881" y="6124831"/>
              <a:ext cx="204415" cy="19878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F2C18F5-3D49-4E14-BEBA-BFBDEE8AB177}"/>
                </a:ext>
              </a:extLst>
            </p:cNvPr>
            <p:cNvSpPr txBox="1"/>
            <p:nvPr/>
          </p:nvSpPr>
          <p:spPr>
            <a:xfrm>
              <a:off x="609600" y="6089380"/>
              <a:ext cx="5011972" cy="738664"/>
            </a:xfrm>
            <a:prstGeom prst="rect">
              <a:avLst/>
            </a:prstGeom>
            <a:noFill/>
          </p:spPr>
          <p:txBody>
            <a:bodyPr wrap="square" rtlCol="0">
              <a:spAutoFit/>
            </a:bodyPr>
            <a:lstStyle/>
            <a:p>
              <a:r>
                <a:rPr lang="en-US" sz="1400" dirty="0"/>
                <a:t>R=Unable to meet deliverables or significant risk to plan</a:t>
              </a:r>
            </a:p>
            <a:p>
              <a:r>
                <a:rPr lang="en-US" sz="1400" dirty="0"/>
                <a:t>Y=Plan exists with moderate risk</a:t>
              </a:r>
            </a:p>
            <a:p>
              <a:r>
                <a:rPr lang="en-US" sz="1400" dirty="0"/>
                <a:t>G=Work complete or planned work on schedule with low risk</a:t>
              </a:r>
            </a:p>
          </p:txBody>
        </p:sp>
      </p:grpSp>
    </p:spTree>
    <p:extLst>
      <p:ext uri="{BB962C8B-B14F-4D97-AF65-F5344CB8AC3E}">
        <p14:creationId xmlns:p14="http://schemas.microsoft.com/office/powerpoint/2010/main" val="43952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2E62A63A-C885-4099-87FE-60EBC0140AE7}"/>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0" name="think-cell Slide" r:id="rId5" imgW="471" imgH="470" progId="TCLayout.ActiveDocument.1">
                  <p:embed/>
                </p:oleObj>
              </mc:Choice>
              <mc:Fallback>
                <p:oleObj name="think-cell Slide" r:id="rId5" imgW="471" imgH="470" progId="TCLayout.ActiveDocument.1">
                  <p:embed/>
                  <p:pic>
                    <p:nvPicPr>
                      <p:cNvPr id="3" name="Object 2" hidden="1">
                        <a:extLst>
                          <a:ext uri="{FF2B5EF4-FFF2-40B4-BE49-F238E27FC236}">
                            <a16:creationId xmlns:a16="http://schemas.microsoft.com/office/drawing/2014/main" id="{2E62A63A-C885-4099-87FE-60EBC0140AE7}"/>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FE31791-A1C1-4667-88F4-A8783F622A0A}"/>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cxnSp>
        <p:nvCxnSpPr>
          <p:cNvPr id="31" name="Straight Connector 30">
            <a:extLst>
              <a:ext uri="{FF2B5EF4-FFF2-40B4-BE49-F238E27FC236}">
                <a16:creationId xmlns:a16="http://schemas.microsoft.com/office/drawing/2014/main" id="{9C006D59-0792-4397-8C4F-3770491928BD}"/>
              </a:ext>
            </a:extLst>
          </p:cNvPr>
          <p:cNvCxnSpPr/>
          <p:nvPr/>
        </p:nvCxnSpPr>
        <p:spPr>
          <a:xfrm>
            <a:off x="1590" y="3370928"/>
            <a:ext cx="1218882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E192CDDA-072F-42C8-B1DD-739BE48C61C1}"/>
              </a:ext>
            </a:extLst>
          </p:cNvPr>
          <p:cNvSpPr>
            <a:spLocks noGrp="1"/>
          </p:cNvSpPr>
          <p:nvPr>
            <p:ph type="body" sz="quarter" idx="12"/>
          </p:nvPr>
        </p:nvSpPr>
        <p:spPr/>
        <p:txBody>
          <a:bodyPr/>
          <a:lstStyle/>
          <a:p>
            <a:endParaRPr lang="zh-CN" altLang="en-US"/>
          </a:p>
        </p:txBody>
      </p:sp>
      <p:sp>
        <p:nvSpPr>
          <p:cNvPr id="7" name="Oval 6">
            <a:extLst>
              <a:ext uri="{FF2B5EF4-FFF2-40B4-BE49-F238E27FC236}">
                <a16:creationId xmlns:a16="http://schemas.microsoft.com/office/drawing/2014/main" id="{15515E34-4094-418E-B86C-9B54568D7366}"/>
              </a:ext>
            </a:extLst>
          </p:cNvPr>
          <p:cNvSpPr/>
          <p:nvPr/>
        </p:nvSpPr>
        <p:spPr>
          <a:xfrm>
            <a:off x="5886631" y="3310913"/>
            <a:ext cx="168443" cy="1684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US" sz="675"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8" name="Oval 7">
            <a:extLst>
              <a:ext uri="{FF2B5EF4-FFF2-40B4-BE49-F238E27FC236}">
                <a16:creationId xmlns:a16="http://schemas.microsoft.com/office/drawing/2014/main" id="{42090A14-4847-4980-AA1C-213E8C9A0C6D}"/>
              </a:ext>
            </a:extLst>
          </p:cNvPr>
          <p:cNvSpPr/>
          <p:nvPr/>
        </p:nvSpPr>
        <p:spPr>
          <a:xfrm>
            <a:off x="8790963" y="3286705"/>
            <a:ext cx="168443" cy="1684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US" sz="675"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9" name="Oval 8">
            <a:extLst>
              <a:ext uri="{FF2B5EF4-FFF2-40B4-BE49-F238E27FC236}">
                <a16:creationId xmlns:a16="http://schemas.microsoft.com/office/drawing/2014/main" id="{E863EF60-ECF9-40EF-B8CD-DB2F2FC30429}"/>
              </a:ext>
            </a:extLst>
          </p:cNvPr>
          <p:cNvSpPr/>
          <p:nvPr/>
        </p:nvSpPr>
        <p:spPr>
          <a:xfrm>
            <a:off x="10589513" y="3286708"/>
            <a:ext cx="168443" cy="1684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72"/>
            <a:endParaRPr lang="en-US" sz="675">
              <a:solidFill>
                <a:schemeClr val="tx1"/>
              </a:solidFill>
              <a:latin typeface="Arial" panose="020B0604020202020204"/>
            </a:endParaRPr>
          </a:p>
        </p:txBody>
      </p:sp>
      <p:sp>
        <p:nvSpPr>
          <p:cNvPr id="27" name="Oval 26">
            <a:extLst>
              <a:ext uri="{FF2B5EF4-FFF2-40B4-BE49-F238E27FC236}">
                <a16:creationId xmlns:a16="http://schemas.microsoft.com/office/drawing/2014/main" id="{C065B524-BE97-45E6-A313-2D5303FD81AD}"/>
              </a:ext>
            </a:extLst>
          </p:cNvPr>
          <p:cNvSpPr/>
          <p:nvPr/>
        </p:nvSpPr>
        <p:spPr>
          <a:xfrm>
            <a:off x="2031591" y="3278780"/>
            <a:ext cx="168443" cy="1684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US" sz="675"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28" name="Rectangle 27">
            <a:extLst>
              <a:ext uri="{FF2B5EF4-FFF2-40B4-BE49-F238E27FC236}">
                <a16:creationId xmlns:a16="http://schemas.microsoft.com/office/drawing/2014/main" id="{0400E5B0-9A95-4EB4-AD0A-27E11F016C62}"/>
              </a:ext>
            </a:extLst>
          </p:cNvPr>
          <p:cNvSpPr/>
          <p:nvPr/>
        </p:nvSpPr>
        <p:spPr>
          <a:xfrm>
            <a:off x="1398811" y="2408210"/>
            <a:ext cx="1361671"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a:ea typeface="黑体" panose="02010609060101010101" pitchFamily="49" charset="-122"/>
              </a:rPr>
              <a:t>Shut down</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29" name="Rectangle 28">
            <a:extLst>
              <a:ext uri="{FF2B5EF4-FFF2-40B4-BE49-F238E27FC236}">
                <a16:creationId xmlns:a16="http://schemas.microsoft.com/office/drawing/2014/main" id="{7311260E-1D6B-4E5C-BF56-C9C0F9E4EA07}"/>
              </a:ext>
            </a:extLst>
          </p:cNvPr>
          <p:cNvSpPr/>
          <p:nvPr/>
        </p:nvSpPr>
        <p:spPr>
          <a:xfrm>
            <a:off x="1302511" y="3000501"/>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1" dirty="0">
                <a:latin typeface="Arial" panose="020B0604020202020204"/>
                <a:ea typeface="黑体" panose="02010609060101010101" pitchFamily="49" charset="-122"/>
              </a:rPr>
              <a:t>date</a:t>
            </a:r>
            <a:endPar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34" name="Title 4">
            <a:extLst>
              <a:ext uri="{FF2B5EF4-FFF2-40B4-BE49-F238E27FC236}">
                <a16:creationId xmlns:a16="http://schemas.microsoft.com/office/drawing/2014/main" id="{83742FBD-0CE5-442F-B6FD-1E3766C14447}"/>
              </a:ext>
            </a:extLst>
          </p:cNvPr>
          <p:cNvSpPr>
            <a:spLocks noGrp="1"/>
          </p:cNvSpPr>
          <p:nvPr>
            <p:ph type="title"/>
          </p:nvPr>
        </p:nvSpPr>
        <p:spPr>
          <a:xfrm>
            <a:off x="609600" y="366185"/>
            <a:ext cx="10972800" cy="1325033"/>
          </a:xfrm>
        </p:spPr>
        <p:txBody>
          <a:bodyPr>
            <a:normAutofit/>
          </a:bodyPr>
          <a:lstStyle/>
          <a:p>
            <a:r>
              <a:rPr lang="en-US" sz="3600" dirty="0"/>
              <a:t>Timeline for Restart of Operations: </a:t>
            </a:r>
          </a:p>
        </p:txBody>
      </p:sp>
      <p:sp>
        <p:nvSpPr>
          <p:cNvPr id="38" name="Oval 37">
            <a:extLst>
              <a:ext uri="{FF2B5EF4-FFF2-40B4-BE49-F238E27FC236}">
                <a16:creationId xmlns:a16="http://schemas.microsoft.com/office/drawing/2014/main" id="{3375B1E7-52D3-41A8-A574-64DAE10EDD9A}"/>
              </a:ext>
            </a:extLst>
          </p:cNvPr>
          <p:cNvSpPr/>
          <p:nvPr/>
        </p:nvSpPr>
        <p:spPr>
          <a:xfrm>
            <a:off x="7525079" y="3304832"/>
            <a:ext cx="168443" cy="16844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US" sz="675"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40" name="Rectangle 39">
            <a:extLst>
              <a:ext uri="{FF2B5EF4-FFF2-40B4-BE49-F238E27FC236}">
                <a16:creationId xmlns:a16="http://schemas.microsoft.com/office/drawing/2014/main" id="{BA626B63-4D86-47FE-8C16-AD5933618CA2}"/>
              </a:ext>
            </a:extLst>
          </p:cNvPr>
          <p:cNvSpPr/>
          <p:nvPr/>
        </p:nvSpPr>
        <p:spPr>
          <a:xfrm>
            <a:off x="7963265" y="2421551"/>
            <a:ext cx="1790586" cy="646331"/>
          </a:xfrm>
          <a:prstGeom prst="rect">
            <a:avLst/>
          </a:prstGeom>
        </p:spPr>
        <p:txBody>
          <a:bodyPr wrap="square">
            <a:spAutoFit/>
          </a:bodyPr>
          <a:lstStyle/>
          <a:p>
            <a:pPr lvl="0" algn="ctr">
              <a:defRPr/>
            </a:pPr>
            <a:r>
              <a:rPr lang="en-US" altLang="zh-CN" sz="1200" dirty="0">
                <a:latin typeface="Arial" panose="020B0604020202020204"/>
                <a:ea typeface="黑体" panose="02010609060101010101" pitchFamily="49" charset="-122"/>
              </a:rPr>
              <a:t>First shipment of product from Plant to Customer</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48" name="TextBox 47">
            <a:extLst>
              <a:ext uri="{FF2B5EF4-FFF2-40B4-BE49-F238E27FC236}">
                <a16:creationId xmlns:a16="http://schemas.microsoft.com/office/drawing/2014/main" id="{96F68F6A-281B-42FA-995F-24A0DE8D2FF2}"/>
              </a:ext>
            </a:extLst>
          </p:cNvPr>
          <p:cNvSpPr txBox="1"/>
          <p:nvPr/>
        </p:nvSpPr>
        <p:spPr>
          <a:xfrm>
            <a:off x="-118319" y="2558039"/>
            <a:ext cx="1261839" cy="646331"/>
          </a:xfrm>
          <a:prstGeom prst="rect">
            <a:avLst/>
          </a:prstGeom>
          <a:noFill/>
        </p:spPr>
        <p:txBody>
          <a:bodyPr wrap="square" rtlCol="0">
            <a:spAutoFit/>
          </a:bodyPr>
          <a:lstStyle/>
          <a:p>
            <a:pPr algn="ctr"/>
            <a:r>
              <a:rPr lang="en-US" altLang="zh-CN" dirty="0">
                <a:latin typeface="Impact" panose="020B0806030902050204" pitchFamily="34" charset="0"/>
              </a:rPr>
              <a:t>Workforce</a:t>
            </a:r>
          </a:p>
          <a:p>
            <a:pPr algn="ctr"/>
            <a:r>
              <a:rPr lang="en-US" altLang="zh-CN" dirty="0">
                <a:latin typeface="Impact" panose="020B0806030902050204" pitchFamily="34" charset="0"/>
              </a:rPr>
              <a:t>Actions</a:t>
            </a:r>
            <a:endParaRPr lang="zh-CN" altLang="en-US" dirty="0">
              <a:latin typeface="Impact" panose="020B0806030902050204" pitchFamily="34" charset="0"/>
            </a:endParaRPr>
          </a:p>
        </p:txBody>
      </p:sp>
      <p:sp>
        <p:nvSpPr>
          <p:cNvPr id="43" name="TextBox 42">
            <a:extLst>
              <a:ext uri="{FF2B5EF4-FFF2-40B4-BE49-F238E27FC236}">
                <a16:creationId xmlns:a16="http://schemas.microsoft.com/office/drawing/2014/main" id="{428E0D72-FBF7-4D1A-A4A9-FA680E2F5681}"/>
              </a:ext>
            </a:extLst>
          </p:cNvPr>
          <p:cNvSpPr txBox="1"/>
          <p:nvPr/>
        </p:nvSpPr>
        <p:spPr>
          <a:xfrm>
            <a:off x="-82637" y="3447223"/>
            <a:ext cx="1166029" cy="923330"/>
          </a:xfrm>
          <a:prstGeom prst="rect">
            <a:avLst/>
          </a:prstGeom>
          <a:noFill/>
        </p:spPr>
        <p:txBody>
          <a:bodyPr wrap="square" rtlCol="0">
            <a:spAutoFit/>
          </a:bodyPr>
          <a:lstStyle/>
          <a:p>
            <a:pPr algn="ctr"/>
            <a:r>
              <a:rPr lang="en-US" altLang="zh-CN" dirty="0">
                <a:latin typeface="Impact" panose="020B0806030902050204" pitchFamily="34" charset="0"/>
              </a:rPr>
              <a:t>Supply Chain</a:t>
            </a:r>
          </a:p>
          <a:p>
            <a:pPr algn="ctr"/>
            <a:r>
              <a:rPr lang="en-US" altLang="zh-CN" dirty="0">
                <a:latin typeface="Impact" panose="020B0806030902050204" pitchFamily="34" charset="0"/>
              </a:rPr>
              <a:t>Actions</a:t>
            </a:r>
            <a:endParaRPr lang="zh-CN" altLang="en-US" dirty="0">
              <a:latin typeface="Impact" panose="020B0806030902050204" pitchFamily="34" charset="0"/>
            </a:endParaRPr>
          </a:p>
        </p:txBody>
      </p:sp>
      <p:sp>
        <p:nvSpPr>
          <p:cNvPr id="42" name="Rectangle 41">
            <a:extLst>
              <a:ext uri="{FF2B5EF4-FFF2-40B4-BE49-F238E27FC236}">
                <a16:creationId xmlns:a16="http://schemas.microsoft.com/office/drawing/2014/main" id="{17976FA7-EDB6-4F2B-ADDE-374CCEF3C2B8}"/>
              </a:ext>
            </a:extLst>
          </p:cNvPr>
          <p:cNvSpPr/>
          <p:nvPr/>
        </p:nvSpPr>
        <p:spPr>
          <a:xfrm>
            <a:off x="9862663" y="3429810"/>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rPr>
              <a:t>April 16</a:t>
            </a:r>
          </a:p>
        </p:txBody>
      </p:sp>
      <p:sp>
        <p:nvSpPr>
          <p:cNvPr id="44" name="Rectangle 43">
            <a:extLst>
              <a:ext uri="{FF2B5EF4-FFF2-40B4-BE49-F238E27FC236}">
                <a16:creationId xmlns:a16="http://schemas.microsoft.com/office/drawing/2014/main" id="{EB560A4D-11E4-4ED2-AC5C-8FC1D04FEE34}"/>
              </a:ext>
            </a:extLst>
          </p:cNvPr>
          <p:cNvSpPr/>
          <p:nvPr/>
        </p:nvSpPr>
        <p:spPr>
          <a:xfrm>
            <a:off x="8088702" y="2965261"/>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1" dirty="0">
                <a:latin typeface="Arial" panose="020B0604020202020204"/>
                <a:ea typeface="黑体" panose="02010609060101010101" pitchFamily="49" charset="-122"/>
              </a:rPr>
              <a:t>Date</a:t>
            </a:r>
            <a:endPar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45" name="Rectangle 44">
            <a:extLst>
              <a:ext uri="{FF2B5EF4-FFF2-40B4-BE49-F238E27FC236}">
                <a16:creationId xmlns:a16="http://schemas.microsoft.com/office/drawing/2014/main" id="{07197EB5-47E3-494C-BE4D-D304B529839B}"/>
              </a:ext>
            </a:extLst>
          </p:cNvPr>
          <p:cNvSpPr/>
          <p:nvPr/>
        </p:nvSpPr>
        <p:spPr>
          <a:xfrm>
            <a:off x="9753851" y="3668503"/>
            <a:ext cx="1790586" cy="276999"/>
          </a:xfrm>
          <a:prstGeom prst="rect">
            <a:avLst/>
          </a:prstGeom>
        </p:spPr>
        <p:txBody>
          <a:bodyPr wrap="square">
            <a:spAutoFit/>
          </a:bodyPr>
          <a:lstStyle/>
          <a:p>
            <a:pPr lvl="0" algn="ctr">
              <a:defRPr/>
            </a:pPr>
            <a:r>
              <a:rPr lang="en-US" altLang="zh-CN" sz="1200" dirty="0">
                <a:latin typeface="Arial" panose="020B0604020202020204"/>
                <a:ea typeface="黑体" panose="02010609060101010101" pitchFamily="49" charset="-122"/>
              </a:rPr>
              <a:t>First shipment Date</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30" name="Rectangle 29">
            <a:extLst>
              <a:ext uri="{FF2B5EF4-FFF2-40B4-BE49-F238E27FC236}">
                <a16:creationId xmlns:a16="http://schemas.microsoft.com/office/drawing/2014/main" id="{81FAFD26-776D-480E-81B9-5025B04E386D}"/>
              </a:ext>
            </a:extLst>
          </p:cNvPr>
          <p:cNvSpPr/>
          <p:nvPr/>
        </p:nvSpPr>
        <p:spPr>
          <a:xfrm>
            <a:off x="5010788" y="2354170"/>
            <a:ext cx="1853304" cy="646331"/>
          </a:xfrm>
          <a:prstGeom prst="rect">
            <a:avLst/>
          </a:prstGeom>
        </p:spPr>
        <p:txBody>
          <a:bodyPr wrap="square">
            <a:spAutoFit/>
          </a:bodyPr>
          <a:lstStyle/>
          <a:p>
            <a:pPr lvl="0" algn="ctr">
              <a:defRPr/>
            </a:pPr>
            <a:r>
              <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rPr>
              <a:t>Communicate and begin </a:t>
            </a:r>
            <a:r>
              <a:rPr lang="en-US" altLang="zh-CN" sz="1200" dirty="0">
                <a:latin typeface="Arial" panose="020B0604020202020204"/>
                <a:ea typeface="黑体" panose="02010609060101010101" pitchFamily="49" charset="-122"/>
              </a:rPr>
              <a:t>shift restructure with workforce</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32" name="Rectangle 31">
            <a:extLst>
              <a:ext uri="{FF2B5EF4-FFF2-40B4-BE49-F238E27FC236}">
                <a16:creationId xmlns:a16="http://schemas.microsoft.com/office/drawing/2014/main" id="{FE28ED8F-8C0C-49FF-873F-209AE5F123D5}"/>
              </a:ext>
            </a:extLst>
          </p:cNvPr>
          <p:cNvSpPr/>
          <p:nvPr/>
        </p:nvSpPr>
        <p:spPr>
          <a:xfrm>
            <a:off x="6864092" y="2424529"/>
            <a:ext cx="1336865" cy="461665"/>
          </a:xfrm>
          <a:prstGeom prst="rect">
            <a:avLst/>
          </a:prstGeom>
        </p:spPr>
        <p:txBody>
          <a:bodyPr wrap="square">
            <a:spAutoFit/>
          </a:bodyPr>
          <a:lstStyle/>
          <a:p>
            <a:pPr lvl="0" algn="ctr">
              <a:defRPr/>
            </a:pPr>
            <a:r>
              <a:rPr lang="en-US" altLang="zh-CN" sz="1200" dirty="0">
                <a:latin typeface="Arial" panose="020B0604020202020204"/>
                <a:ea typeface="黑体" panose="02010609060101010101" pitchFamily="49" charset="-122"/>
              </a:rPr>
              <a:t>Refill line at Plant and</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33" name="Rectangle 32">
            <a:extLst>
              <a:ext uri="{FF2B5EF4-FFF2-40B4-BE49-F238E27FC236}">
                <a16:creationId xmlns:a16="http://schemas.microsoft.com/office/drawing/2014/main" id="{73376914-A0AC-4305-9B7E-E58D27C94982}"/>
              </a:ext>
            </a:extLst>
          </p:cNvPr>
          <p:cNvSpPr/>
          <p:nvPr/>
        </p:nvSpPr>
        <p:spPr>
          <a:xfrm>
            <a:off x="6822818" y="3000501"/>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1" dirty="0">
                <a:latin typeface="Arial" panose="020B0604020202020204"/>
                <a:ea typeface="黑体" panose="02010609060101010101" pitchFamily="49" charset="-122"/>
              </a:rPr>
              <a:t>Date</a:t>
            </a:r>
            <a:endPar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39" name="Oval 38">
            <a:extLst>
              <a:ext uri="{FF2B5EF4-FFF2-40B4-BE49-F238E27FC236}">
                <a16:creationId xmlns:a16="http://schemas.microsoft.com/office/drawing/2014/main" id="{369AD4B2-CFDD-40E7-8E2C-18A08472DC73}"/>
              </a:ext>
            </a:extLst>
          </p:cNvPr>
          <p:cNvSpPr/>
          <p:nvPr/>
        </p:nvSpPr>
        <p:spPr>
          <a:xfrm>
            <a:off x="1349822" y="3286704"/>
            <a:ext cx="168443" cy="168443"/>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172" rtl="0" eaLnBrk="1" fontAlgn="auto" latinLnBrk="0" hangingPunct="1">
              <a:lnSpc>
                <a:spcPct val="100000"/>
              </a:lnSpc>
              <a:spcBef>
                <a:spcPts val="0"/>
              </a:spcBef>
              <a:spcAft>
                <a:spcPts val="0"/>
              </a:spcAft>
              <a:buClrTx/>
              <a:buSzTx/>
              <a:buFontTx/>
              <a:buNone/>
              <a:tabLst/>
              <a:defRPr/>
            </a:pPr>
            <a:endParaRPr kumimoji="0" lang="en-US" sz="675" b="0" i="0" u="none" strike="noStrike" kern="1200" cap="none" spc="0" normalizeH="0" baseline="0" noProof="0">
              <a:ln>
                <a:noFill/>
              </a:ln>
              <a:solidFill>
                <a:schemeClr val="tx1"/>
              </a:solidFill>
              <a:effectLst/>
              <a:uLnTx/>
              <a:uFillTx/>
              <a:latin typeface="Arial" panose="020B0604020202020204"/>
              <a:ea typeface="+mn-ea"/>
              <a:cs typeface="+mn-cs"/>
            </a:endParaRPr>
          </a:p>
        </p:txBody>
      </p:sp>
      <p:sp>
        <p:nvSpPr>
          <p:cNvPr id="41" name="Rectangle 40">
            <a:extLst>
              <a:ext uri="{FF2B5EF4-FFF2-40B4-BE49-F238E27FC236}">
                <a16:creationId xmlns:a16="http://schemas.microsoft.com/office/drawing/2014/main" id="{4EB42E0E-265C-4E5F-971C-4D7EFCDFB90F}"/>
              </a:ext>
            </a:extLst>
          </p:cNvPr>
          <p:cNvSpPr/>
          <p:nvPr/>
        </p:nvSpPr>
        <p:spPr>
          <a:xfrm>
            <a:off x="775177" y="3702711"/>
            <a:ext cx="1361671" cy="461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Arial" panose="020B0604020202020204"/>
                <a:ea typeface="黑体" panose="02010609060101010101" pitchFamily="49" charset="-122"/>
              </a:rPr>
              <a:t>Shutdown cause known</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46" name="Rectangle 45">
            <a:extLst>
              <a:ext uri="{FF2B5EF4-FFF2-40B4-BE49-F238E27FC236}">
                <a16:creationId xmlns:a16="http://schemas.microsoft.com/office/drawing/2014/main" id="{CFF4CD87-E47A-454A-920F-CFAEBEE07358}"/>
              </a:ext>
            </a:extLst>
          </p:cNvPr>
          <p:cNvSpPr/>
          <p:nvPr/>
        </p:nvSpPr>
        <p:spPr>
          <a:xfrm>
            <a:off x="630919" y="3487072"/>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1" dirty="0">
                <a:latin typeface="Arial" panose="020B0604020202020204"/>
                <a:ea typeface="黑体" panose="02010609060101010101" pitchFamily="49" charset="-122"/>
              </a:rPr>
              <a:t>Date</a:t>
            </a:r>
            <a:endPar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49" name="Rectangle 48">
            <a:extLst>
              <a:ext uri="{FF2B5EF4-FFF2-40B4-BE49-F238E27FC236}">
                <a16:creationId xmlns:a16="http://schemas.microsoft.com/office/drawing/2014/main" id="{254DFC15-1A52-4513-A6E2-CA580AAE1AFA}"/>
              </a:ext>
            </a:extLst>
          </p:cNvPr>
          <p:cNvSpPr/>
          <p:nvPr/>
        </p:nvSpPr>
        <p:spPr>
          <a:xfrm>
            <a:off x="5164086" y="3000553"/>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1" dirty="0">
                <a:latin typeface="Arial" panose="020B0604020202020204"/>
                <a:ea typeface="黑体" panose="02010609060101010101" pitchFamily="49" charset="-122"/>
              </a:rPr>
              <a:t>Date</a:t>
            </a:r>
            <a:endPar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50" name="Rectangle 49">
            <a:extLst>
              <a:ext uri="{FF2B5EF4-FFF2-40B4-BE49-F238E27FC236}">
                <a16:creationId xmlns:a16="http://schemas.microsoft.com/office/drawing/2014/main" id="{64B02A2C-8D0C-4307-A3C9-87D7E3BCCC6A}"/>
              </a:ext>
            </a:extLst>
          </p:cNvPr>
          <p:cNvSpPr/>
          <p:nvPr/>
        </p:nvSpPr>
        <p:spPr>
          <a:xfrm>
            <a:off x="5953861" y="3571504"/>
            <a:ext cx="1127078" cy="646331"/>
          </a:xfrm>
          <a:prstGeom prst="rect">
            <a:avLst/>
          </a:prstGeom>
        </p:spPr>
        <p:txBody>
          <a:bodyPr wrap="square">
            <a:spAutoFit/>
          </a:bodyPr>
          <a:lstStyle/>
          <a:p>
            <a:pPr lvl="0" algn="ctr">
              <a:defRPr/>
            </a:pPr>
            <a:r>
              <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rPr>
              <a:t>Communicate </a:t>
            </a:r>
            <a:r>
              <a:rPr lang="en-US" altLang="zh-CN" sz="1200" dirty="0">
                <a:latin typeface="Arial" panose="020B0604020202020204"/>
                <a:ea typeface="黑体" panose="02010609060101010101" pitchFamily="49" charset="-122"/>
              </a:rPr>
              <a:t>restart to supply base.</a:t>
            </a:r>
            <a:endPar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12" name="Rectangle 11">
            <a:extLst>
              <a:ext uri="{FF2B5EF4-FFF2-40B4-BE49-F238E27FC236}">
                <a16:creationId xmlns:a16="http://schemas.microsoft.com/office/drawing/2014/main" id="{453367C3-83E3-411A-BBE0-6E3B26CC8A3F}"/>
              </a:ext>
            </a:extLst>
          </p:cNvPr>
          <p:cNvSpPr/>
          <p:nvPr/>
        </p:nvSpPr>
        <p:spPr>
          <a:xfrm>
            <a:off x="7707643" y="3298258"/>
            <a:ext cx="1083320" cy="1753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Safe launch</a:t>
            </a:r>
          </a:p>
        </p:txBody>
      </p:sp>
      <p:cxnSp>
        <p:nvCxnSpPr>
          <p:cNvPr id="15" name="Connector: Elbow 14">
            <a:extLst>
              <a:ext uri="{FF2B5EF4-FFF2-40B4-BE49-F238E27FC236}">
                <a16:creationId xmlns:a16="http://schemas.microsoft.com/office/drawing/2014/main" id="{C9C5ED0F-48DC-4497-A91C-4BB4D96B4968}"/>
              </a:ext>
            </a:extLst>
          </p:cNvPr>
          <p:cNvCxnSpPr>
            <a:cxnSpLocks/>
            <a:stCxn id="30" idx="0"/>
            <a:endCxn id="32" idx="0"/>
          </p:cNvCxnSpPr>
          <p:nvPr/>
        </p:nvCxnSpPr>
        <p:spPr>
          <a:xfrm rot="16200000" flipH="1">
            <a:off x="6699802" y="1591807"/>
            <a:ext cx="70359" cy="1595085"/>
          </a:xfrm>
          <a:prstGeom prst="bentConnector3">
            <a:avLst>
              <a:gd name="adj1" fmla="val -324905"/>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0B8D6C0D-94E5-4621-A788-2F666A3B5AE6}"/>
              </a:ext>
            </a:extLst>
          </p:cNvPr>
          <p:cNvSpPr/>
          <p:nvPr/>
        </p:nvSpPr>
        <p:spPr>
          <a:xfrm>
            <a:off x="5900445" y="1809622"/>
            <a:ext cx="1572963"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1" dirty="0">
                <a:latin typeface="Arial" panose="020B0604020202020204"/>
                <a:ea typeface="黑体" panose="02010609060101010101" pitchFamily="49" charset="-122"/>
              </a:rPr>
              <a:t>Critical path</a:t>
            </a:r>
            <a:endParaRPr kumimoji="0" lang="en-US" altLang="zh-CN" sz="1200" b="0" i="1" u="none" strike="noStrike" kern="1200" cap="none" spc="0" normalizeH="0" baseline="0" noProof="0" dirty="0">
              <a:ln>
                <a:noFill/>
              </a:ln>
              <a:effectLst/>
              <a:uLnTx/>
              <a:uFillTx/>
              <a:latin typeface="Arial" panose="020B0604020202020204"/>
              <a:ea typeface="黑体" panose="02010609060101010101" pitchFamily="49" charset="-122"/>
              <a:cs typeface="+mn-cs"/>
            </a:endParaRPr>
          </a:p>
        </p:txBody>
      </p:sp>
      <p:sp>
        <p:nvSpPr>
          <p:cNvPr id="52" name="Rectangle 51">
            <a:extLst>
              <a:ext uri="{FF2B5EF4-FFF2-40B4-BE49-F238E27FC236}">
                <a16:creationId xmlns:a16="http://schemas.microsoft.com/office/drawing/2014/main" id="{D13326B2-C4B7-4CE5-80C8-45FA012933EC}"/>
              </a:ext>
            </a:extLst>
          </p:cNvPr>
          <p:cNvSpPr/>
          <p:nvPr/>
        </p:nvSpPr>
        <p:spPr>
          <a:xfrm>
            <a:off x="2934159" y="3311772"/>
            <a:ext cx="2097356" cy="175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Restart planning</a:t>
            </a:r>
          </a:p>
        </p:txBody>
      </p:sp>
      <p:sp>
        <p:nvSpPr>
          <p:cNvPr id="54" name="Rectangle 53">
            <a:extLst>
              <a:ext uri="{FF2B5EF4-FFF2-40B4-BE49-F238E27FC236}">
                <a16:creationId xmlns:a16="http://schemas.microsoft.com/office/drawing/2014/main" id="{33E37874-6CE1-4921-812A-F92AF98DF674}"/>
              </a:ext>
            </a:extLst>
          </p:cNvPr>
          <p:cNvSpPr/>
          <p:nvPr/>
        </p:nvSpPr>
        <p:spPr>
          <a:xfrm>
            <a:off x="5061678" y="5289325"/>
            <a:ext cx="1853304" cy="830997"/>
          </a:xfrm>
          <a:prstGeom prst="rect">
            <a:avLst/>
          </a:prstGeom>
          <a:ln w="6350">
            <a:solidFill>
              <a:schemeClr val="tx1"/>
            </a:solidFill>
          </a:ln>
        </p:spPr>
        <p:txBody>
          <a:bodyPr wrap="square">
            <a:spAutoFit/>
          </a:bodyPr>
          <a:lstStyle/>
          <a:p>
            <a:pPr lvl="0" algn="ctr">
              <a:defRPr/>
            </a:pPr>
            <a:r>
              <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rPr>
              <a:t>Leadership decision needed to ensure meet </a:t>
            </a:r>
            <a:r>
              <a:rPr lang="en-US" altLang="zh-CN" sz="1200" dirty="0">
                <a:latin typeface="Arial" panose="020B0604020202020204"/>
                <a:ea typeface="黑体" panose="02010609060101010101" pitchFamily="49" charset="-122"/>
              </a:rPr>
              <a:t>the following </a:t>
            </a:r>
            <a:r>
              <a:rPr kumimoji="0" lang="en-US" altLang="zh-CN" sz="1200" b="0" i="0" u="none" strike="noStrike" kern="1200" cap="none" spc="0" normalizeH="0" baseline="0" noProof="0" dirty="0">
                <a:ln>
                  <a:noFill/>
                </a:ln>
                <a:effectLst/>
                <a:uLnTx/>
                <a:uFillTx/>
                <a:latin typeface="Arial" panose="020B0604020202020204"/>
                <a:ea typeface="黑体" panose="02010609060101010101" pitchFamily="49" charset="-122"/>
                <a:cs typeface="+mn-cs"/>
              </a:rPr>
              <a:t>critical path tasks for restart </a:t>
            </a:r>
          </a:p>
        </p:txBody>
      </p:sp>
      <p:cxnSp>
        <p:nvCxnSpPr>
          <p:cNvPr id="20" name="Straight Arrow Connector 19">
            <a:extLst>
              <a:ext uri="{FF2B5EF4-FFF2-40B4-BE49-F238E27FC236}">
                <a16:creationId xmlns:a16="http://schemas.microsoft.com/office/drawing/2014/main" id="{6D1B860A-2C82-45E5-9CCE-53273F21C630}"/>
              </a:ext>
            </a:extLst>
          </p:cNvPr>
          <p:cNvCxnSpPr>
            <a:cxnSpLocks/>
            <a:stCxn id="54" idx="0"/>
          </p:cNvCxnSpPr>
          <p:nvPr/>
        </p:nvCxnSpPr>
        <p:spPr>
          <a:xfrm flipH="1" flipV="1">
            <a:off x="5983068" y="3472432"/>
            <a:ext cx="5262" cy="1816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01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8B8230F-66A1-4AB3-872E-0CD5780C9E55}"/>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10" name="think-cell Slide" r:id="rId6" imgW="471" imgH="470" progId="TCLayout.ActiveDocument.1">
                  <p:embed/>
                </p:oleObj>
              </mc:Choice>
              <mc:Fallback>
                <p:oleObj name="think-cell Slide" r:id="rId6" imgW="471" imgH="470" progId="TCLayout.ActiveDocument.1">
                  <p:embed/>
                  <p:pic>
                    <p:nvPicPr>
                      <p:cNvPr id="3" name="Object 2" hidden="1">
                        <a:extLst>
                          <a:ext uri="{FF2B5EF4-FFF2-40B4-BE49-F238E27FC236}">
                            <a16:creationId xmlns:a16="http://schemas.microsoft.com/office/drawing/2014/main" id="{B8B8230F-66A1-4AB3-872E-0CD5780C9E5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D1790B4-0FDF-4137-AF26-5301AA2ADF63}"/>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4400" b="1" dirty="0">
              <a:latin typeface="Arial" panose="020B0604020202020204" pitchFamily="34" charset="0"/>
              <a:cs typeface="Arial" panose="020B0604020202020204" pitchFamily="34" charset="0"/>
              <a:sym typeface="Arial" panose="020B0604020202020204" pitchFamily="34" charset="0"/>
            </a:endParaRPr>
          </a:p>
        </p:txBody>
      </p:sp>
      <p:sp>
        <p:nvSpPr>
          <p:cNvPr id="5" name="Title 4"/>
          <p:cNvSpPr>
            <a:spLocks noGrp="1"/>
          </p:cNvSpPr>
          <p:nvPr>
            <p:ph type="title"/>
          </p:nvPr>
        </p:nvSpPr>
        <p:spPr/>
        <p:txBody>
          <a:bodyPr/>
          <a:lstStyle/>
          <a:p>
            <a:r>
              <a:rPr lang="en-US" dirty="0"/>
              <a:t>Recommendation to restart (Plant name)</a:t>
            </a:r>
          </a:p>
        </p:txBody>
      </p:sp>
      <p:sp>
        <p:nvSpPr>
          <p:cNvPr id="6" name="Content Placeholder 5"/>
          <p:cNvSpPr>
            <a:spLocks noGrp="1"/>
          </p:cNvSpPr>
          <p:nvPr>
            <p:ph type="body" sz="quarter" idx="11"/>
          </p:nvPr>
        </p:nvSpPr>
        <p:spPr>
          <a:xfrm>
            <a:off x="609599" y="1392941"/>
            <a:ext cx="10972801" cy="5015810"/>
          </a:xfrm>
        </p:spPr>
        <p:txBody>
          <a:bodyPr>
            <a:normAutofit fontScale="92500" lnSpcReduction="20000"/>
          </a:bodyPr>
          <a:lstStyle/>
          <a:p>
            <a:pPr lvl="0"/>
            <a:r>
              <a:rPr lang="en-US" b="1" dirty="0"/>
              <a:t>Recommendation to restart (Plant Name) as of (Date)</a:t>
            </a:r>
          </a:p>
          <a:p>
            <a:pPr marL="800100" lvl="1" indent="-342900">
              <a:buFont typeface="+mj-lt"/>
              <a:buAutoNum type="arabicPeriod"/>
            </a:pPr>
            <a:r>
              <a:rPr lang="en-US" dirty="0"/>
              <a:t>Customer has confirmed builds will restart (Date), which will require we restart Production on (Date).</a:t>
            </a:r>
          </a:p>
          <a:p>
            <a:pPr marL="800100" lvl="1" indent="-342900">
              <a:buFont typeface="+mj-lt"/>
              <a:buAutoNum type="arabicPeriod"/>
            </a:pPr>
            <a:r>
              <a:rPr lang="en-US" dirty="0"/>
              <a:t>We have adequate supply of materials for (time period example: 1 week). Risks in pipeline detailed in further slides.</a:t>
            </a:r>
          </a:p>
          <a:p>
            <a:pPr marL="800100" lvl="1" indent="-342900">
              <a:buFont typeface="+mj-lt"/>
              <a:buAutoNum type="arabicPeriod"/>
            </a:pPr>
            <a:r>
              <a:rPr lang="en-US" dirty="0"/>
              <a:t>We have provided for the health and safety of our employees upon through these procedures:</a:t>
            </a:r>
          </a:p>
          <a:p>
            <a:pPr marL="1257300" lvl="2" indent="-342900">
              <a:buFont typeface="+mj-lt"/>
              <a:buAutoNum type="arabicPeriod"/>
            </a:pPr>
            <a:r>
              <a:rPr lang="en-US" dirty="0"/>
              <a:t>Add your preparations here</a:t>
            </a:r>
          </a:p>
          <a:p>
            <a:pPr marL="1257300" lvl="2" indent="-342900">
              <a:buFont typeface="+mj-lt"/>
              <a:buAutoNum type="arabicPeriod"/>
            </a:pPr>
            <a:r>
              <a:rPr lang="en-US" dirty="0"/>
              <a:t>Add your preparations here</a:t>
            </a:r>
          </a:p>
          <a:p>
            <a:pPr marL="800100" lvl="1" indent="-342900">
              <a:buFont typeface="+mj-lt"/>
              <a:buAutoNum type="arabicPeriod"/>
            </a:pPr>
            <a:r>
              <a:rPr lang="en-US" dirty="0"/>
              <a:t>Received appropriate approvals thru CMI leadership and Legal/Govt Relations to meet COVID-19 municipal, state or national requirements:</a:t>
            </a:r>
          </a:p>
          <a:p>
            <a:pPr marL="1257300" lvl="2" indent="-342900">
              <a:buFont typeface="+mj-lt"/>
              <a:buAutoNum type="arabicPeriod"/>
            </a:pPr>
            <a:r>
              <a:rPr lang="en-US" dirty="0"/>
              <a:t>Implementing workforce plan that ensures social distancing (in-process)</a:t>
            </a:r>
          </a:p>
          <a:p>
            <a:pPr marL="1257300" lvl="2" indent="-342900">
              <a:buFont typeface="+mj-lt"/>
              <a:buAutoNum type="arabicPeriod"/>
            </a:pPr>
            <a:r>
              <a:rPr lang="en-US" dirty="0"/>
              <a:t>Maintaining other prevention activities, including regular disinfection, 100% employee screening and minimized workforce gatherings (complete)</a:t>
            </a:r>
          </a:p>
          <a:p>
            <a:pPr marL="1257300" lvl="2" indent="-342900">
              <a:buFont typeface="+mj-lt"/>
              <a:buAutoNum type="arabicPeriod"/>
            </a:pPr>
            <a:r>
              <a:rPr lang="en-US" dirty="0"/>
              <a:t>Obtaining required work exemptions through legal team (in-process)</a:t>
            </a:r>
          </a:p>
          <a:p>
            <a:pPr marL="800100" lvl="1" indent="-342900">
              <a:buFont typeface="+mj-lt"/>
              <a:buAutoNum type="arabicPeriod"/>
            </a:pPr>
            <a:endParaRPr lang="en-US" dirty="0"/>
          </a:p>
          <a:p>
            <a:pPr marL="800100" lvl="1" indent="-342900">
              <a:buFont typeface="+mj-lt"/>
              <a:buAutoNum type="arabicPeriod"/>
            </a:pPr>
            <a:endParaRPr lang="en-US" dirty="0"/>
          </a:p>
          <a:p>
            <a:pPr marL="800100" lvl="1" indent="-342900">
              <a:buFont typeface="+mj-lt"/>
              <a:buAutoNum type="arabicPeriod"/>
            </a:pPr>
            <a:endParaRPr lang="en-US" dirty="0"/>
          </a:p>
          <a:p>
            <a:pPr marL="0" indent="0">
              <a:buNone/>
            </a:pPr>
            <a:r>
              <a:rPr lang="en-US" sz="1400" b="1" dirty="0"/>
              <a:t>Recommendation by: </a:t>
            </a:r>
          </a:p>
          <a:p>
            <a:pPr marL="0" indent="0">
              <a:buNone/>
            </a:pPr>
            <a:r>
              <a:rPr lang="en-US" sz="1400" b="1" dirty="0"/>
              <a:t>Your team and leadership names here</a:t>
            </a:r>
          </a:p>
        </p:txBody>
      </p:sp>
      <p:sp>
        <p:nvSpPr>
          <p:cNvPr id="7" name="Text Placeholder 6"/>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25299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75666"/>
          <a:stretch/>
        </p:blipFill>
        <p:spPr>
          <a:xfrm>
            <a:off x="5128683" y="2628900"/>
            <a:ext cx="1780117" cy="1600200"/>
          </a:xfrm>
          <a:prstGeom prst="rect">
            <a:avLst/>
          </a:prstGeom>
        </p:spPr>
      </p:pic>
      <p:sp>
        <p:nvSpPr>
          <p:cNvPr id="4" name="Picture Placeholder 3">
            <a:extLst>
              <a:ext uri="{FF2B5EF4-FFF2-40B4-BE49-F238E27FC236}">
                <a16:creationId xmlns:a16="http://schemas.microsoft.com/office/drawing/2014/main" id="{CB349DDA-09CD-478D-9FA3-8A4177008184}"/>
              </a:ext>
            </a:extLst>
          </p:cNvPr>
          <p:cNvSpPr>
            <a:spLocks noGrp="1"/>
          </p:cNvSpPr>
          <p:nvPr>
            <p:ph type="pic" sz="quarter" idx="10"/>
          </p:nvPr>
        </p:nvSpPr>
        <p:spPr/>
      </p:sp>
    </p:spTree>
    <p:extLst>
      <p:ext uri="{BB962C8B-B14F-4D97-AF65-F5344CB8AC3E}">
        <p14:creationId xmlns:p14="http://schemas.microsoft.com/office/powerpoint/2010/main" val="259839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39479060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8"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Workforce: HSE &amp; Medical </a:t>
            </a:r>
          </a:p>
        </p:txBody>
      </p:sp>
      <p:sp>
        <p:nvSpPr>
          <p:cNvPr id="5" name="Text Placeholder 4">
            <a:extLst>
              <a:ext uri="{FF2B5EF4-FFF2-40B4-BE49-F238E27FC236}">
                <a16:creationId xmlns:a16="http://schemas.microsoft.com/office/drawing/2014/main" id="{1A4A61A7-99F4-4220-B90B-7D20ECC33CFA}"/>
              </a:ext>
            </a:extLst>
          </p:cNvPr>
          <p:cNvSpPr>
            <a:spLocks noGrp="1"/>
          </p:cNvSpPr>
          <p:nvPr>
            <p:ph type="body" sz="quarter" idx="13"/>
          </p:nvPr>
        </p:nvSpPr>
        <p:spPr/>
        <p:txBody>
          <a:bodyPr/>
          <a:lstStyle/>
          <a:p>
            <a:endParaRPr lang="en-US"/>
          </a:p>
        </p:txBody>
      </p:sp>
      <p:graphicFrame>
        <p:nvGraphicFramePr>
          <p:cNvPr id="3" name="Table 2">
            <a:extLst>
              <a:ext uri="{FF2B5EF4-FFF2-40B4-BE49-F238E27FC236}">
                <a16:creationId xmlns:a16="http://schemas.microsoft.com/office/drawing/2014/main" id="{13BD8009-44AE-49D6-AD10-57C31AC57FB3}"/>
              </a:ext>
            </a:extLst>
          </p:cNvPr>
          <p:cNvGraphicFramePr>
            <a:graphicFrameLocks noGrp="1"/>
          </p:cNvGraphicFramePr>
          <p:nvPr>
            <p:extLst>
              <p:ext uri="{D42A27DB-BD31-4B8C-83A1-F6EECF244321}">
                <p14:modId xmlns:p14="http://schemas.microsoft.com/office/powerpoint/2010/main" val="1540661926"/>
              </p:ext>
            </p:extLst>
          </p:nvPr>
        </p:nvGraphicFramePr>
        <p:xfrm>
          <a:off x="9888719" y="0"/>
          <a:ext cx="2229068" cy="609600"/>
        </p:xfrm>
        <a:graphic>
          <a:graphicData uri="http://schemas.openxmlformats.org/drawingml/2006/table">
            <a:tbl>
              <a:tblPr firstRow="1" bandRow="1">
                <a:tableStyleId>{2D5ABB26-0587-4C30-8999-92F81FD0307C}</a:tableStyleId>
              </a:tblPr>
              <a:tblGrid>
                <a:gridCol w="1451726">
                  <a:extLst>
                    <a:ext uri="{9D8B030D-6E8A-4147-A177-3AD203B41FA5}">
                      <a16:colId xmlns:a16="http://schemas.microsoft.com/office/drawing/2014/main" val="1876399401"/>
                    </a:ext>
                  </a:extLst>
                </a:gridCol>
                <a:gridCol w="777342">
                  <a:extLst>
                    <a:ext uri="{9D8B030D-6E8A-4147-A177-3AD203B41FA5}">
                      <a16:colId xmlns:a16="http://schemas.microsoft.com/office/drawing/2014/main" val="4270017394"/>
                    </a:ext>
                  </a:extLst>
                </a:gridCol>
              </a:tblGrid>
              <a:tr h="278296">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177743">
                <a:tc>
                  <a:txBody>
                    <a:bodyPr/>
                    <a:lstStyle/>
                    <a:p>
                      <a:r>
                        <a:rPr lang="en-US" sz="1400" i="1"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2596383934"/>
              </p:ext>
            </p:extLst>
          </p:nvPr>
        </p:nvGraphicFramePr>
        <p:xfrm>
          <a:off x="694266" y="1106805"/>
          <a:ext cx="11264496" cy="3124200"/>
        </p:xfrm>
        <a:graphic>
          <a:graphicData uri="http://schemas.openxmlformats.org/drawingml/2006/table">
            <a:tbl>
              <a:tblPr firstRow="1" bandRow="1">
                <a:tableStyleId>{5940675A-B579-460E-94D1-54222C63F5DA}</a:tableStyleId>
              </a:tblPr>
              <a:tblGrid>
                <a:gridCol w="5632248">
                  <a:extLst>
                    <a:ext uri="{9D8B030D-6E8A-4147-A177-3AD203B41FA5}">
                      <a16:colId xmlns:a16="http://schemas.microsoft.com/office/drawing/2014/main" val="899650862"/>
                    </a:ext>
                  </a:extLst>
                </a:gridCol>
                <a:gridCol w="5632248">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Understand and deploy employee entry screening requirements/guidance for your restart</a:t>
                      </a:r>
                    </a:p>
                    <a:p>
                      <a:pPr marL="285750" lvl="0" indent="-285750">
                        <a:buFont typeface="Arial" panose="020B0604020202020204" pitchFamily="34" charset="0"/>
                        <a:buChar char="•"/>
                      </a:pPr>
                      <a:r>
                        <a:rPr lang="en-US" sz="1400" kern="1200" dirty="0">
                          <a:effectLst/>
                        </a:rPr>
                        <a:t>Stay informed of ongoing screening guidance updates for your region.</a:t>
                      </a:r>
                    </a:p>
                    <a:p>
                      <a:pPr marL="285750" lvl="0" indent="-285750">
                        <a:buFont typeface="Arial" panose="020B0604020202020204" pitchFamily="34" charset="0"/>
                        <a:buChar char="•"/>
                      </a:pPr>
                      <a:r>
                        <a:rPr lang="en-US" sz="1400" kern="1200" dirty="0">
                          <a:effectLst/>
                        </a:rPr>
                        <a:t>Understand social distancing requirements for your restart, adjust staffing levels and shift patterns as necessary</a:t>
                      </a:r>
                    </a:p>
                    <a:p>
                      <a:pPr marL="285750" lvl="0" indent="-285750">
                        <a:buFont typeface="Arial" panose="020B0604020202020204" pitchFamily="34" charset="0"/>
                        <a:buChar char="•"/>
                      </a:pPr>
                      <a:r>
                        <a:rPr lang="en-US" sz="1400" kern="1200" dirty="0">
                          <a:effectLst/>
                        </a:rPr>
                        <a:t>Secure masks for individual stations where social distancing requirement is not able to be met</a:t>
                      </a:r>
                    </a:p>
                    <a:p>
                      <a:pPr marL="285750" lvl="0" indent="-285750">
                        <a:buFont typeface="Arial" panose="020B0604020202020204" pitchFamily="34" charset="0"/>
                        <a:buChar char="•"/>
                      </a:pPr>
                      <a:r>
                        <a:rPr lang="en-US" sz="1400" kern="1200" dirty="0">
                          <a:effectLst/>
                        </a:rPr>
                        <a:t>Review facilities and environmental restart guidelines</a:t>
                      </a:r>
                      <a:endParaRPr lang="en-US" sz="1400" dirty="0"/>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Risks: </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spTree>
    <p:extLst>
      <p:ext uri="{BB962C8B-B14F-4D97-AF65-F5344CB8AC3E}">
        <p14:creationId xmlns:p14="http://schemas.microsoft.com/office/powerpoint/2010/main" val="39569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6371B942-7E2D-40CA-845E-2848A6D83011}"/>
              </a:ext>
            </a:extLst>
          </p:cNvPr>
          <p:cNvGraphicFramePr>
            <a:graphicFrameLocks noChangeAspect="1"/>
          </p:cNvGraphicFramePr>
          <p:nvPr>
            <p:custDataLst>
              <p:tags r:id="rId2"/>
            </p:custDataLst>
            <p:extLst>
              <p:ext uri="{D42A27DB-BD31-4B8C-83A1-F6EECF244321}">
                <p14:modId xmlns:p14="http://schemas.microsoft.com/office/powerpoint/2010/main" val="10355798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02" name="think-cell Slide" r:id="rId6" imgW="471" imgH="470" progId="TCLayout.ActiveDocument.1">
                  <p:embed/>
                </p:oleObj>
              </mc:Choice>
              <mc:Fallback>
                <p:oleObj name="think-cell Slide" r:id="rId6" imgW="471" imgH="470" progId="TCLayout.ActiveDocument.1">
                  <p:embed/>
                  <p:pic>
                    <p:nvPicPr>
                      <p:cNvPr id="7" name="Object 6" hidden="1">
                        <a:extLst>
                          <a:ext uri="{FF2B5EF4-FFF2-40B4-BE49-F238E27FC236}">
                            <a16:creationId xmlns:a16="http://schemas.microsoft.com/office/drawing/2014/main" id="{6371B942-7E2D-40CA-845E-2848A6D83011}"/>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8F28FD10-D997-4FDB-AAFD-6BE49E5E238C}"/>
              </a:ext>
            </a:extLst>
          </p:cNvPr>
          <p:cNvSpPr/>
          <p:nvPr>
            <p:custDataLst>
              <p:tags r:id="rId3"/>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3600" b="1" dirty="0">
              <a:latin typeface="Arial" panose="020B0604020202020204" pitchFamily="34" charset="0"/>
              <a:cs typeface="Arial" panose="020B0604020202020204" pitchFamily="34" charset="0"/>
              <a:sym typeface="Arial" panose="020B0604020202020204" pitchFamily="34" charset="0"/>
            </a:endParaRPr>
          </a:p>
        </p:txBody>
      </p:sp>
      <p:sp>
        <p:nvSpPr>
          <p:cNvPr id="2" name="Title 1">
            <a:extLst>
              <a:ext uri="{FF2B5EF4-FFF2-40B4-BE49-F238E27FC236}">
                <a16:creationId xmlns:a16="http://schemas.microsoft.com/office/drawing/2014/main" id="{910FEBC2-93DC-4904-8FCE-BA8EFADE5307}"/>
              </a:ext>
            </a:extLst>
          </p:cNvPr>
          <p:cNvSpPr>
            <a:spLocks noGrp="1"/>
          </p:cNvSpPr>
          <p:nvPr>
            <p:ph type="title"/>
          </p:nvPr>
        </p:nvSpPr>
        <p:spPr/>
        <p:txBody>
          <a:bodyPr>
            <a:normAutofit/>
          </a:bodyPr>
          <a:lstStyle/>
          <a:p>
            <a:r>
              <a:rPr lang="en-US" sz="3600" dirty="0"/>
              <a:t>Workforce: People and Labor Relations</a:t>
            </a:r>
          </a:p>
        </p:txBody>
      </p:sp>
      <p:sp>
        <p:nvSpPr>
          <p:cNvPr id="5" name="Text Placeholder 4">
            <a:extLst>
              <a:ext uri="{FF2B5EF4-FFF2-40B4-BE49-F238E27FC236}">
                <a16:creationId xmlns:a16="http://schemas.microsoft.com/office/drawing/2014/main" id="{1A4A61A7-99F4-4220-B90B-7D20ECC33CFA}"/>
              </a:ext>
            </a:extLst>
          </p:cNvPr>
          <p:cNvSpPr>
            <a:spLocks noGrp="1"/>
          </p:cNvSpPr>
          <p:nvPr>
            <p:ph type="body" sz="quarter" idx="13"/>
          </p:nvPr>
        </p:nvSpPr>
        <p:spPr/>
        <p:txBody>
          <a:bodyPr/>
          <a:lstStyle/>
          <a:p>
            <a:endParaRPr lang="en-US"/>
          </a:p>
        </p:txBody>
      </p:sp>
      <p:graphicFrame>
        <p:nvGraphicFramePr>
          <p:cNvPr id="8" name="Table 7">
            <a:extLst>
              <a:ext uri="{FF2B5EF4-FFF2-40B4-BE49-F238E27FC236}">
                <a16:creationId xmlns:a16="http://schemas.microsoft.com/office/drawing/2014/main" id="{D2FDAB8E-959C-4339-A275-ADD03150B41C}"/>
              </a:ext>
            </a:extLst>
          </p:cNvPr>
          <p:cNvGraphicFramePr>
            <a:graphicFrameLocks noGrp="1"/>
          </p:cNvGraphicFramePr>
          <p:nvPr>
            <p:extLst>
              <p:ext uri="{D42A27DB-BD31-4B8C-83A1-F6EECF244321}">
                <p14:modId xmlns:p14="http://schemas.microsoft.com/office/powerpoint/2010/main" val="1442261497"/>
              </p:ext>
            </p:extLst>
          </p:nvPr>
        </p:nvGraphicFramePr>
        <p:xfrm>
          <a:off x="532737" y="1106805"/>
          <a:ext cx="11426025" cy="2697480"/>
        </p:xfrm>
        <a:graphic>
          <a:graphicData uri="http://schemas.openxmlformats.org/drawingml/2006/table">
            <a:tbl>
              <a:tblPr firstRow="1" bandRow="1">
                <a:tableStyleId>{5940675A-B579-460E-94D1-54222C63F5DA}</a:tableStyleId>
              </a:tblPr>
              <a:tblGrid>
                <a:gridCol w="2584174">
                  <a:extLst>
                    <a:ext uri="{9D8B030D-6E8A-4147-A177-3AD203B41FA5}">
                      <a16:colId xmlns:a16="http://schemas.microsoft.com/office/drawing/2014/main" val="899650862"/>
                    </a:ext>
                  </a:extLst>
                </a:gridCol>
                <a:gridCol w="8841851">
                  <a:extLst>
                    <a:ext uri="{9D8B030D-6E8A-4147-A177-3AD203B41FA5}">
                      <a16:colId xmlns:a16="http://schemas.microsoft.com/office/drawing/2014/main" val="1324201415"/>
                    </a:ext>
                  </a:extLst>
                </a:gridCol>
              </a:tblGrid>
              <a:tr h="370840">
                <a:tc>
                  <a:txBody>
                    <a:bodyPr/>
                    <a:lstStyle/>
                    <a:p>
                      <a:r>
                        <a:rPr lang="en-US" sz="1400" dirty="0"/>
                        <a:t>Requirements</a:t>
                      </a:r>
                    </a:p>
                  </a:txBody>
                  <a:tcPr/>
                </a:tc>
                <a:tc>
                  <a:txBody>
                    <a:bodyPr/>
                    <a:lstStyle/>
                    <a:p>
                      <a:r>
                        <a:rPr lang="en-US" sz="1400" dirty="0"/>
                        <a:t>Response</a:t>
                      </a:r>
                    </a:p>
                  </a:txBody>
                  <a:tcPr/>
                </a:tc>
                <a:extLst>
                  <a:ext uri="{0D108BD9-81ED-4DB2-BD59-A6C34878D82A}">
                    <a16:rowId xmlns:a16="http://schemas.microsoft.com/office/drawing/2014/main" val="1310283930"/>
                  </a:ext>
                </a:extLst>
              </a:tr>
              <a:tr h="370840">
                <a:tc>
                  <a:txBody>
                    <a:bodyPr/>
                    <a:lstStyle/>
                    <a:p>
                      <a:pPr marL="285750" lvl="0" indent="-285750">
                        <a:buFont typeface="Arial" panose="020B0604020202020204" pitchFamily="34" charset="0"/>
                        <a:buChar char="•"/>
                      </a:pPr>
                      <a:r>
                        <a:rPr lang="en-US" sz="1400" kern="1200" dirty="0">
                          <a:effectLst/>
                        </a:rPr>
                        <a:t>If applicable, partner with appropriate resource (HR/LR/Legal) to engage with your union leadership</a:t>
                      </a:r>
                    </a:p>
                    <a:p>
                      <a:pPr marL="285750" lvl="0" indent="-285750">
                        <a:buFont typeface="Arial" panose="020B0604020202020204" pitchFamily="34" charset="0"/>
                        <a:buChar char="•"/>
                      </a:pPr>
                      <a:r>
                        <a:rPr lang="en-US" sz="1400" kern="1200" dirty="0">
                          <a:effectLst/>
                        </a:rPr>
                        <a:t>Check on how your people are feeling (emotionally) as they return to work</a:t>
                      </a:r>
                    </a:p>
                  </a:txBody>
                  <a:tcPr/>
                </a:tc>
                <a:tc>
                  <a:txBody>
                    <a:bodyPr/>
                    <a:lstStyle/>
                    <a:p>
                      <a:pPr marL="285750" lvl="0" indent="-285750">
                        <a:buFont typeface="Arial" panose="020B0604020202020204" pitchFamily="34" charset="0"/>
                        <a:buChar char="•"/>
                      </a:pPr>
                      <a:endParaRPr lang="en-US" sz="1400" kern="1200" dirty="0">
                        <a:effectLst/>
                      </a:endParaRPr>
                    </a:p>
                  </a:txBody>
                  <a:tcPr/>
                </a:tc>
                <a:extLst>
                  <a:ext uri="{0D108BD9-81ED-4DB2-BD59-A6C34878D82A}">
                    <a16:rowId xmlns:a16="http://schemas.microsoft.com/office/drawing/2014/main" val="3805751083"/>
                  </a:ext>
                </a:extLst>
              </a:tr>
              <a:tr h="370840">
                <a:tc gridSpan="2">
                  <a:txBody>
                    <a:bodyPr/>
                    <a:lstStyle/>
                    <a:p>
                      <a:r>
                        <a:rPr lang="en-US" sz="1400" dirty="0"/>
                        <a:t>Top Risks: </a:t>
                      </a:r>
                    </a:p>
                  </a:txBody>
                  <a:tcPr/>
                </a:tc>
                <a:tc hMerge="1">
                  <a:txBody>
                    <a:bodyPr/>
                    <a:lstStyle/>
                    <a:p>
                      <a:endParaRPr lang="en-US" sz="1400" dirty="0"/>
                    </a:p>
                  </a:txBody>
                  <a:tcPr/>
                </a:tc>
                <a:extLst>
                  <a:ext uri="{0D108BD9-81ED-4DB2-BD59-A6C34878D82A}">
                    <a16:rowId xmlns:a16="http://schemas.microsoft.com/office/drawing/2014/main" val="89580922"/>
                  </a:ext>
                </a:extLst>
              </a:tr>
              <a:tr h="370840">
                <a:tc gridSpan="2">
                  <a:txBody>
                    <a:bodyPr/>
                    <a:lstStyle/>
                    <a:p>
                      <a:r>
                        <a:rPr lang="en-US" sz="1400" dirty="0"/>
                        <a:t>Mitigation actions:</a:t>
                      </a:r>
                    </a:p>
                  </a:txBody>
                  <a:tcPr/>
                </a:tc>
                <a:tc hMerge="1">
                  <a:txBody>
                    <a:bodyPr/>
                    <a:lstStyle/>
                    <a:p>
                      <a:endParaRPr lang="en-US" sz="1400" dirty="0"/>
                    </a:p>
                  </a:txBody>
                  <a:tcPr/>
                </a:tc>
                <a:extLst>
                  <a:ext uri="{0D108BD9-81ED-4DB2-BD59-A6C34878D82A}">
                    <a16:rowId xmlns:a16="http://schemas.microsoft.com/office/drawing/2014/main" val="3836323991"/>
                  </a:ext>
                </a:extLst>
              </a:tr>
            </a:tbl>
          </a:graphicData>
        </a:graphic>
      </p:graphicFrame>
      <p:graphicFrame>
        <p:nvGraphicFramePr>
          <p:cNvPr id="9" name="Table 8">
            <a:extLst>
              <a:ext uri="{FF2B5EF4-FFF2-40B4-BE49-F238E27FC236}">
                <a16:creationId xmlns:a16="http://schemas.microsoft.com/office/drawing/2014/main" id="{6E0865CD-7E05-4EE8-AF81-97F81E81F148}"/>
              </a:ext>
            </a:extLst>
          </p:cNvPr>
          <p:cNvGraphicFramePr>
            <a:graphicFrameLocks noGrp="1"/>
          </p:cNvGraphicFramePr>
          <p:nvPr>
            <p:extLst>
              <p:ext uri="{D42A27DB-BD31-4B8C-83A1-F6EECF244321}">
                <p14:modId xmlns:p14="http://schemas.microsoft.com/office/powerpoint/2010/main" val="4005988315"/>
              </p:ext>
            </p:extLst>
          </p:nvPr>
        </p:nvGraphicFramePr>
        <p:xfrm>
          <a:off x="9888719" y="0"/>
          <a:ext cx="2229068" cy="609600"/>
        </p:xfrm>
        <a:graphic>
          <a:graphicData uri="http://schemas.openxmlformats.org/drawingml/2006/table">
            <a:tbl>
              <a:tblPr firstRow="1" bandRow="1">
                <a:tableStyleId>{2D5ABB26-0587-4C30-8999-92F81FD0307C}</a:tableStyleId>
              </a:tblPr>
              <a:tblGrid>
                <a:gridCol w="1451726">
                  <a:extLst>
                    <a:ext uri="{9D8B030D-6E8A-4147-A177-3AD203B41FA5}">
                      <a16:colId xmlns:a16="http://schemas.microsoft.com/office/drawing/2014/main" val="1876399401"/>
                    </a:ext>
                  </a:extLst>
                </a:gridCol>
                <a:gridCol w="777342">
                  <a:extLst>
                    <a:ext uri="{9D8B030D-6E8A-4147-A177-3AD203B41FA5}">
                      <a16:colId xmlns:a16="http://schemas.microsoft.com/office/drawing/2014/main" val="4270017394"/>
                    </a:ext>
                  </a:extLst>
                </a:gridCol>
              </a:tblGrid>
              <a:tr h="278296">
                <a:tc>
                  <a:txBody>
                    <a:bodyPr/>
                    <a:lstStyle/>
                    <a:p>
                      <a:r>
                        <a:rPr lang="en-US" sz="1400" dirty="0"/>
                        <a:t>Owner</a:t>
                      </a:r>
                    </a:p>
                  </a:txBody>
                  <a:tcPr/>
                </a:tc>
                <a:tc>
                  <a:txBody>
                    <a:bodyPr/>
                    <a:lstStyle/>
                    <a:p>
                      <a:r>
                        <a:rPr lang="en-US" sz="1400" dirty="0"/>
                        <a:t>Status</a:t>
                      </a:r>
                    </a:p>
                  </a:txBody>
                  <a:tcPr/>
                </a:tc>
                <a:extLst>
                  <a:ext uri="{0D108BD9-81ED-4DB2-BD59-A6C34878D82A}">
                    <a16:rowId xmlns:a16="http://schemas.microsoft.com/office/drawing/2014/main" val="2521483280"/>
                  </a:ext>
                </a:extLst>
              </a:tr>
              <a:tr h="177743">
                <a:tc>
                  <a:txBody>
                    <a:bodyPr/>
                    <a:lstStyle/>
                    <a:p>
                      <a:r>
                        <a:rPr lang="en-US" sz="1400" i="1" dirty="0"/>
                        <a:t>Name Here</a:t>
                      </a:r>
                    </a:p>
                  </a:txBody>
                  <a:tcPr/>
                </a:tc>
                <a:tc>
                  <a:txBody>
                    <a:bodyPr/>
                    <a:lstStyle/>
                    <a:p>
                      <a:r>
                        <a:rPr lang="en-US" sz="1400" dirty="0"/>
                        <a:t>update</a:t>
                      </a:r>
                    </a:p>
                  </a:txBody>
                  <a:tcPr>
                    <a:solidFill>
                      <a:srgbClr val="00B050"/>
                    </a:solidFill>
                  </a:tcPr>
                </a:tc>
                <a:extLst>
                  <a:ext uri="{0D108BD9-81ED-4DB2-BD59-A6C34878D82A}">
                    <a16:rowId xmlns:a16="http://schemas.microsoft.com/office/drawing/2014/main" val="1233479996"/>
                  </a:ext>
                </a:extLst>
              </a:tr>
            </a:tbl>
          </a:graphicData>
        </a:graphic>
      </p:graphicFrame>
    </p:spTree>
    <p:extLst>
      <p:ext uri="{BB962C8B-B14F-4D97-AF65-F5344CB8AC3E}">
        <p14:creationId xmlns:p14="http://schemas.microsoft.com/office/powerpoint/2010/main" val="6594243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OLsE76r7ZrC5xwmLTswti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z0h2b_HUvplxDTEIUuNBC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3Qvf27AbWZiiLTKPe8YsD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ak2Xzacx3jlWLKUk1UzVg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kSGTZz4_erfFHlf4k5rT4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aLvapSgVqoJizn2RtKOpb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z0h2b_HUvplxDTEIUuNBC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GIx8TjQqftMnUCqaxO7d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SScq_ogltmytPFwEO7f0CQ"/>
</p:tagLst>
</file>

<file path=ppt/theme/theme1.xml><?xml version="1.0" encoding="utf-8"?>
<a:theme xmlns:a="http://schemas.openxmlformats.org/drawingml/2006/main" name="Cummins 2018">
  <a:themeElements>
    <a:clrScheme name="Launch">
      <a:dk1>
        <a:srgbClr val="000000"/>
      </a:dk1>
      <a:lt1>
        <a:srgbClr val="FFFFFF"/>
      </a:lt1>
      <a:dk2>
        <a:srgbClr val="414141"/>
      </a:dk2>
      <a:lt2>
        <a:srgbClr val="E7E6E6"/>
      </a:lt2>
      <a:accent1>
        <a:srgbClr val="424242"/>
      </a:accent1>
      <a:accent2>
        <a:srgbClr val="DA281C"/>
      </a:accent2>
      <a:accent3>
        <a:srgbClr val="00578A"/>
      </a:accent3>
      <a:accent4>
        <a:srgbClr val="738B1F"/>
      </a:accent4>
      <a:accent5>
        <a:srgbClr val="B4B4B3"/>
      </a:accent5>
      <a:accent6>
        <a:srgbClr val="0000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BS &amp; Corporate 2" id="{767E7492-517F-412A-9074-DA7B348EB94F}" vid="{7544A3EE-3B63-4C94-893A-D9B0B00D07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4d88e6c4-fcff-4e56-b8a1-dbf7c2669ce3">
      <Terms xmlns="http://schemas.microsoft.com/office/infopath/2007/PartnerControls"/>
    </TaxKeywordTaxHTField>
    <CUContentCategories_Note xmlns="4d88e6c4-fcff-4e56-b8a1-dbf7c2669ce3">
      <Terms xmlns="http://schemas.microsoft.com/office/infopath/2007/PartnerControls"/>
    </CUContentCategories_Note>
    <CULocation_Note xmlns="4d88e6c4-fcff-4e56-b8a1-dbf7c2669ce3">
      <Terms xmlns="http://schemas.microsoft.com/office/infopath/2007/PartnerControls">
        <TermInfo xmlns="http://schemas.microsoft.com/office/infopath/2007/PartnerControls">
          <TermName xmlns="http://schemas.microsoft.com/office/infopath/2007/PartnerControls">United States of America</TermName>
          <TermId xmlns="http://schemas.microsoft.com/office/infopath/2007/PartnerControls">3a80bf23-e68b-4d98-bd09-5b946dc18be9</TermId>
        </TermInfo>
      </Terms>
    </CULocation_Note>
    <CUOriginURL xmlns="4d88e6c4-fcff-4e56-b8a1-dbf7c2669ce3" xsi:nil="true"/>
    <TaxCatchAll xmlns="4d88e6c4-fcff-4e56-b8a1-dbf7c2669ce3">
      <Value>6</Value>
      <Value>5</Value>
      <Value>4</Value>
      <Value>7</Value>
    </TaxCatchAll>
    <CUDocumentType_Note xmlns="4d88e6c4-fcff-4e56-b8a1-dbf7c2669ce3">
      <Terms xmlns="http://schemas.microsoft.com/office/infopath/2007/PartnerControls"/>
    </CUDocumentType_Note>
    <CUFunction_Note xmlns="4d88e6c4-fcff-4e56-b8a1-dbf7c2669ce3">
      <Terms xmlns="http://schemas.microsoft.com/office/infopath/2007/PartnerControls">
        <TermInfo xmlns="http://schemas.microsoft.com/office/infopath/2007/PartnerControls">
          <TermName xmlns="http://schemas.microsoft.com/office/infopath/2007/PartnerControls">Manufacturing</TermName>
          <TermId xmlns="http://schemas.microsoft.com/office/infopath/2007/PartnerControls">8bc63137-d24a-45ff-8252-fb35e31642ab</TermId>
        </TermInfo>
      </Terms>
    </CUFunction_Note>
    <CUBusinessUnit_Note xmlns="4d88e6c4-fcff-4e56-b8a1-dbf7c2669ce3">
      <Terms xmlns="http://schemas.microsoft.com/office/infopath/2007/PartnerControls">
        <TermInfo xmlns="http://schemas.microsoft.com/office/infopath/2007/PartnerControls">
          <TermName xmlns="http://schemas.microsoft.com/office/infopath/2007/PartnerControls">Corporate</TermName>
          <TermId xmlns="http://schemas.microsoft.com/office/infopath/2007/PartnerControls">78f116de-89c6-461f-ac9e-46c1249c8e20</TermId>
        </TermInfo>
      </Terms>
    </CUBusinessUnit_Note>
    <CUClassification_Note xmlns="4d88e6c4-fcff-4e56-b8a1-dbf7c2669ce3">
      <Terms xmlns="http://schemas.microsoft.com/office/infopath/2007/PartnerControls">
        <TermInfo xmlns="http://schemas.microsoft.com/office/infopath/2007/PartnerControls">
          <TermName xmlns="http://schemas.microsoft.com/office/infopath/2007/PartnerControls">Internal use only</TermName>
          <TermId xmlns="http://schemas.microsoft.com/office/infopath/2007/PartnerControls">c22c3a8f-c8ce-43fa-ae03-fa8f3cf5b121</TermId>
        </TermInfo>
      </Terms>
    </CUClassification_No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b53ed34d-b75e-4dcd-af8b-2871378cbb82" ContentTypeId="0x010100D6DB4AC788A74237AC66E75E8A04265F09" PreviousValue="false"/>
</file>

<file path=customXml/item4.xml><?xml version="1.0" encoding="utf-8"?>
<ct:contentTypeSchema xmlns:ct="http://schemas.microsoft.com/office/2006/metadata/contentType" xmlns:ma="http://schemas.microsoft.com/office/2006/metadata/properties/metaAttributes" ct:_="" ma:_="" ma:contentTypeName="Manufacturing Document" ma:contentTypeID="0x010100D6DB4AC788A74237AC66E75E8A04265F09005232006E27697941B71155C763BB6A86" ma:contentTypeVersion="13" ma:contentTypeDescription="Manufacturing content type which includes all Manufacturing meta-data columns" ma:contentTypeScope="" ma:versionID="266fc059fb3583ff297ca1c032398a5a">
  <xsd:schema xmlns:xsd="http://www.w3.org/2001/XMLSchema" xmlns:xs="http://www.w3.org/2001/XMLSchema" xmlns:p="http://schemas.microsoft.com/office/2006/metadata/properties" xmlns:ns1="http://schemas.microsoft.com/sharepoint/v3" xmlns:ns2="4d88e6c4-fcff-4e56-b8a1-dbf7c2669ce3" targetNamespace="http://schemas.microsoft.com/office/2006/metadata/properties" ma:root="true" ma:fieldsID="458660fc093f3b5c7da2fa3249ad03dc" ns1:_="" ns2:_="">
    <xsd:import namespace="http://schemas.microsoft.com/sharepoint/v3"/>
    <xsd:import namespace="4d88e6c4-fcff-4e56-b8a1-dbf7c2669ce3"/>
    <xsd:element name="properties">
      <xsd:complexType>
        <xsd:sequence>
          <xsd:element name="documentManagement">
            <xsd:complexType>
              <xsd:all>
                <xsd:element ref="ns2:CUFunction_Note" minOccurs="0"/>
                <xsd:element ref="ns2:CUBusinessUnit_Note" minOccurs="0"/>
                <xsd:element ref="ns2:CULocation_Note" minOccurs="0"/>
                <xsd:element ref="ns2:CUClassification_Note" minOccurs="0"/>
                <xsd:element ref="ns2:CUDocumentType_Note" minOccurs="0"/>
                <xsd:element ref="ns2:TaxCatchAll" minOccurs="0"/>
                <xsd:element ref="ns2:TaxCatchAllLabel" minOccurs="0"/>
                <xsd:element ref="ns2:CUContentCategories_Note" minOccurs="0"/>
                <xsd:element ref="ns2:CUOriginURL" minOccurs="0"/>
                <xsd:element ref="ns1:_dlc_ExpireDateSaved" minOccurs="0"/>
                <xsd:element ref="ns1:_dlc_ExpireDate" minOccurs="0"/>
                <xsd:element ref="ns2:TaxKeywordTaxHTField"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21" nillable="true" ma:displayName="Original Expiration Date" ma:hidden="true" ma:internalName="_dlc_ExpireDateSaved" ma:readOnly="true">
      <xsd:simpleType>
        <xsd:restriction base="dms:DateTime"/>
      </xsd:simpleType>
    </xsd:element>
    <xsd:element name="_dlc_ExpireDate" ma:index="22" nillable="true" ma:displayName="Expiration Date" ma:description="" ma:hidden="true" ma:indexed="true" ma:internalName="_dlc_ExpireDate" ma:readOnly="true">
      <xsd:simpleType>
        <xsd:restriction base="dms:DateTime"/>
      </xsd:simpleType>
    </xsd:element>
    <xsd:element name="_dlc_Exempt" ma:index="27"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d88e6c4-fcff-4e56-b8a1-dbf7c2669ce3" elementFormDefault="qualified">
    <xsd:import namespace="http://schemas.microsoft.com/office/2006/documentManagement/types"/>
    <xsd:import namespace="http://schemas.microsoft.com/office/infopath/2007/PartnerControls"/>
    <xsd:element name="CUFunction_Note" ma:index="8" ma:taxonomy="true" ma:internalName="CUFunction_Note" ma:taxonomyFieldName="CUFunction" ma:displayName="Function" ma:readOnly="false" ma:default="6;#Manufacturing|8bc63137-d24a-45ff-8252-fb35e31642ab" ma:fieldId="{f7a85b18-2f9f-4cfd-b308-fbb993b9f471}" ma:taxonomyMulti="true" ma:sspId="b53ed34d-b75e-4dcd-af8b-2871378cbb82" ma:termSetId="5ba84462-6d67-428d-836e-5ec8a7246992" ma:anchorId="00000000-0000-0000-0000-000000000000" ma:open="false" ma:isKeyword="false">
      <xsd:complexType>
        <xsd:sequence>
          <xsd:element ref="pc:Terms" minOccurs="0" maxOccurs="1"/>
        </xsd:sequence>
      </xsd:complexType>
    </xsd:element>
    <xsd:element name="CUBusinessUnit_Note" ma:index="9" ma:taxonomy="true" ma:internalName="CUBusinessUnit_Note" ma:taxonomyFieldName="CUBusinessUnit" ma:displayName="Business Unit" ma:readOnly="false" ma:default="5;#Corporate|78f116de-89c6-461f-ac9e-46c1249c8e20" ma:fieldId="{7b161e6e-8eef-4cf6-a529-1f8ffc779057}" ma:taxonomyMulti="true" ma:sspId="b53ed34d-b75e-4dcd-af8b-2871378cbb82" ma:termSetId="96afdea6-b67c-4b61-856b-7c606596fdaf" ma:anchorId="00000000-0000-0000-0000-000000000000" ma:open="false" ma:isKeyword="false">
      <xsd:complexType>
        <xsd:sequence>
          <xsd:element ref="pc:Terms" minOccurs="0" maxOccurs="1"/>
        </xsd:sequence>
      </xsd:complexType>
    </xsd:element>
    <xsd:element name="CULocation_Note" ma:index="10" ma:taxonomy="true" ma:internalName="CULocation_Note" ma:taxonomyFieldName="CULocation" ma:displayName="Location (ABO)" ma:readOnly="false" ma:default="7;#United States of America|3a80bf23-e68b-4d98-bd09-5b946dc18be9" ma:fieldId="{d34b0c18-4ed6-4564-bfa9-6480d94c2f6b}" ma:taxonomyMulti="true" ma:sspId="b53ed34d-b75e-4dcd-af8b-2871378cbb82" ma:termSetId="8fb80a0e-2213-484e-88c5-19a2e9a8a6dd" ma:anchorId="00000000-0000-0000-0000-000000000000" ma:open="false" ma:isKeyword="false">
      <xsd:complexType>
        <xsd:sequence>
          <xsd:element ref="pc:Terms" minOccurs="0" maxOccurs="1"/>
        </xsd:sequence>
      </xsd:complexType>
    </xsd:element>
    <xsd:element name="CUClassification_Note" ma:index="11" ma:taxonomy="true" ma:internalName="CUClassification_Note" ma:taxonomyFieldName="CUClassification" ma:displayName="Classification" ma:readOnly="false" ma:default="4;#Internal use only|c22c3a8f-c8ce-43fa-ae03-fa8f3cf5b121" ma:fieldId="{80b08fe8-8e5d-42b4-90d9-fa334f1b1188}" ma:sspId="b53ed34d-b75e-4dcd-af8b-2871378cbb82" ma:termSetId="6b83751b-89d8-4704-a411-3b7f81e3a11a" ma:anchorId="00000000-0000-0000-0000-000000000000" ma:open="false" ma:isKeyword="false">
      <xsd:complexType>
        <xsd:sequence>
          <xsd:element ref="pc:Terms" minOccurs="0" maxOccurs="1"/>
        </xsd:sequence>
      </xsd:complexType>
    </xsd:element>
    <xsd:element name="CUDocumentType_Note" ma:index="12" nillable="true" ma:taxonomy="true" ma:internalName="CUDocumentType_Note" ma:taxonomyFieldName="CUDocumentType" ma:displayName="Document Type" ma:readOnly="false" ma:default="" ma:fieldId="{551d9a1f-9e7c-403c-a28e-17d1a80ed768}" ma:sspId="b53ed34d-b75e-4dcd-af8b-2871378cbb82" ma:termSetId="3319855a-a36c-4ae7-b27f-6c6539014cf6"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4541f97b-7c43-4ff1-b38d-f5e7dcbe6e67}" ma:internalName="TaxCatchAll" ma:showField="CatchAllData" ma:web="840b94db-8148-4bb3-8b46-d6337c4a6534">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4541f97b-7c43-4ff1-b38d-f5e7dcbe6e67}" ma:internalName="TaxCatchAllLabel" ma:readOnly="true" ma:showField="CatchAllDataLabel" ma:web="840b94db-8148-4bb3-8b46-d6337c4a6534">
      <xsd:complexType>
        <xsd:complexContent>
          <xsd:extension base="dms:MultiChoiceLookup">
            <xsd:sequence>
              <xsd:element name="Value" type="dms:Lookup" maxOccurs="unbounded" minOccurs="0" nillable="true"/>
            </xsd:sequence>
          </xsd:extension>
        </xsd:complexContent>
      </xsd:complexType>
    </xsd:element>
    <xsd:element name="CUContentCategories_Note" ma:index="16" nillable="true" ma:taxonomy="true" ma:internalName="CUContentCategories_Note" ma:taxonomyFieldName="CUContentCategories" ma:displayName="Content Categories" ma:readOnly="false" ma:default="" ma:fieldId="{7f7b7a49-5904-4574-b4a9-0f3ecac252d8}" ma:taxonomyMulti="true" ma:sspId="b53ed34d-b75e-4dcd-af8b-2871378cbb82" ma:termSetId="c194efa3-1482-4381-8f17-5198a8bfa37e" ma:anchorId="00000000-0000-0000-0000-000000000000" ma:open="false" ma:isKeyword="false">
      <xsd:complexType>
        <xsd:sequence>
          <xsd:element ref="pc:Terms" minOccurs="0" maxOccurs="1"/>
        </xsd:sequence>
      </xsd:complexType>
    </xsd:element>
    <xsd:element name="CUOriginURL" ma:index="20" nillable="true" ma:displayName="Origin URL" ma:hidden="true" ma:internalName="CUOriginURL" ma:readOnly="false">
      <xsd:simpleType>
        <xsd:restriction base="dms:Text">
          <xsd:maxLength value="255"/>
        </xsd:restriction>
      </xsd:simpleType>
    </xsd:element>
    <xsd:element name="TaxKeywordTaxHTField" ma:index="23" nillable="true" ma:taxonomy="true" ma:internalName="TaxKeywordTaxHTField" ma:taxonomyFieldName="TaxKeyword" ma:displayName="Enterprise Keywords" ma:fieldId="{23f27201-bee3-471e-b2e7-b64fd8b7ca38}" ma:taxonomyMulti="true" ma:sspId="b53ed34d-b75e-4dcd-af8b-2871378cbb82"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p:Policy xmlns:p="office.server.policy" id="" local="true">
  <p:Name>Manufacturing Document</p:Name>
  <p:Description/>
  <p:Statement/>
  <p:PolicyItems>
    <p:PolicyItem featureId="Microsoft.Office.RecordsManagement.PolicyFeatures.Expiration" staticId="0x010100D6DB4AC788A74237AC66E75E8A04265F09|2042549415" UniqueId="67cbb04e-0dfa-4ef2-b81b-7412206c7865">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3</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6.xml><?xml version="1.0" encoding="utf-8"?>
<?mso-contentType ?>
<spe:Receivers xmlns:spe="http://schemas.microsoft.com/sharepoint/events"/>
</file>

<file path=customXml/itemProps1.xml><?xml version="1.0" encoding="utf-8"?>
<ds:datastoreItem xmlns:ds="http://schemas.openxmlformats.org/officeDocument/2006/customXml" ds:itemID="{AB1E31B6-3A59-4B00-A95F-DA3D5A5E9C60}">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d88e6c4-fcff-4e56-b8a1-dbf7c2669ce3"/>
    <ds:schemaRef ds:uri="http://www.w3.org/XML/1998/namespace"/>
    <ds:schemaRef ds:uri="http://purl.org/dc/dcmitype/"/>
  </ds:schemaRefs>
</ds:datastoreItem>
</file>

<file path=customXml/itemProps2.xml><?xml version="1.0" encoding="utf-8"?>
<ds:datastoreItem xmlns:ds="http://schemas.openxmlformats.org/officeDocument/2006/customXml" ds:itemID="{67935F31-861D-4BB0-AAF9-AFEEB2728F6A}">
  <ds:schemaRefs>
    <ds:schemaRef ds:uri="http://schemas.microsoft.com/sharepoint/v3/contenttype/forms"/>
  </ds:schemaRefs>
</ds:datastoreItem>
</file>

<file path=customXml/itemProps3.xml><?xml version="1.0" encoding="utf-8"?>
<ds:datastoreItem xmlns:ds="http://schemas.openxmlformats.org/officeDocument/2006/customXml" ds:itemID="{1B711663-20FA-4CED-A5CF-40AA698BC7CA}">
  <ds:schemaRefs>
    <ds:schemaRef ds:uri="Microsoft.SharePoint.Taxonomy.ContentTypeSync"/>
  </ds:schemaRefs>
</ds:datastoreItem>
</file>

<file path=customXml/itemProps4.xml><?xml version="1.0" encoding="utf-8"?>
<ds:datastoreItem xmlns:ds="http://schemas.openxmlformats.org/officeDocument/2006/customXml" ds:itemID="{1913C6C0-FE55-4733-ABD3-54F083EBA3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88e6c4-fcff-4e56-b8a1-dbf7c2669c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5C1B2F6-7F55-48B2-852D-7C678E084502}">
  <ds:schemaRefs>
    <ds:schemaRef ds:uri="office.server.policy"/>
  </ds:schemaRefs>
</ds:datastoreItem>
</file>

<file path=customXml/itemProps6.xml><?xml version="1.0" encoding="utf-8"?>
<ds:datastoreItem xmlns:ds="http://schemas.openxmlformats.org/officeDocument/2006/customXml" ds:itemID="{9F18B4FF-0BBE-423D-939D-C390363986C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CBS &amp; Corporate 3</Template>
  <TotalTime>1559</TotalTime>
  <Words>1966</Words>
  <Application>Microsoft Office PowerPoint</Application>
  <PresentationFormat>Widescreen</PresentationFormat>
  <Paragraphs>286</Paragraphs>
  <Slides>20</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SimHei</vt:lpstr>
      <vt:lpstr>Arial</vt:lpstr>
      <vt:lpstr>Arial Black</vt:lpstr>
      <vt:lpstr>Calibri</vt:lpstr>
      <vt:lpstr>Courier New</vt:lpstr>
      <vt:lpstr>Impact</vt:lpstr>
      <vt:lpstr>LucidaGrande</vt:lpstr>
      <vt:lpstr>Wingdings</vt:lpstr>
      <vt:lpstr>Cummins 2018</vt:lpstr>
      <vt:lpstr>think-cell Slide</vt:lpstr>
      <vt:lpstr>Request to Restart Operations following Pandemic Closure</vt:lpstr>
      <vt:lpstr>Recommendation to restart (Plant name)</vt:lpstr>
      <vt:lpstr>Restart Dashboard – Workforce Readiness</vt:lpstr>
      <vt:lpstr>Restart Dashboard – Supply Chain Readiness</vt:lpstr>
      <vt:lpstr>Timeline for Restart of Operations: </vt:lpstr>
      <vt:lpstr>Recommendation to restart (Plant name)</vt:lpstr>
      <vt:lpstr>PowerPoint Presentation</vt:lpstr>
      <vt:lpstr>Workforce: HSE &amp; Medical </vt:lpstr>
      <vt:lpstr>Workforce: People and Labor Relations</vt:lpstr>
      <vt:lpstr>Shift Structure &amp; Capacity Scenarios</vt:lpstr>
      <vt:lpstr>Workforce: Communication</vt:lpstr>
      <vt:lpstr>Workforce: Legal / Government Approval</vt:lpstr>
      <vt:lpstr>Supply Chain: Customer Status</vt:lpstr>
      <vt:lpstr>Supply Chain: Senior Leadership Alignment</vt:lpstr>
      <vt:lpstr>Supply Chain: Manufacturing Process </vt:lpstr>
      <vt:lpstr>Supply Chain: Inventory</vt:lpstr>
      <vt:lpstr>Supply Chain: Transportation</vt:lpstr>
      <vt:lpstr>Supply Chain: Suppliers</vt:lpstr>
      <vt:lpstr>Supply Chain: Supplier Quality</vt:lpstr>
      <vt:lpstr>Open items</vt:lpstr>
    </vt:vector>
  </TitlesOfParts>
  <Company>Cummins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D Speaker</dc:creator>
  <cp:lastModifiedBy>Scott L Mann</cp:lastModifiedBy>
  <cp:revision>37</cp:revision>
  <dcterms:created xsi:type="dcterms:W3CDTF">2020-03-25T17:58:31Z</dcterms:created>
  <dcterms:modified xsi:type="dcterms:W3CDTF">2020-03-28T18:13:47Z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0x010100D6DB4AC788A74237AC66E75E8A04265F09005232006E27697941B71155C763BB6A86</vt:lpwstr>
  </property>
</Properties>
</file>